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1" r:id="rId5"/>
    <p:sldId id="306" r:id="rId6"/>
    <p:sldId id="303" r:id="rId7"/>
    <p:sldId id="304" r:id="rId8"/>
    <p:sldId id="298" r:id="rId9"/>
    <p:sldId id="299" r:id="rId10"/>
    <p:sldId id="292" r:id="rId11"/>
    <p:sldId id="293" r:id="rId12"/>
    <p:sldId id="294" r:id="rId13"/>
    <p:sldId id="295" r:id="rId14"/>
    <p:sldId id="305" r:id="rId15"/>
    <p:sldId id="260" r:id="rId16"/>
  </p:sldIdLst>
  <p:sldSz cx="12192000" cy="6858000"/>
  <p:notesSz cx="6797675" cy="9926638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7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F172"/>
    <a:srgbClr val="CCFF99"/>
    <a:srgbClr val="FFCCFF"/>
    <a:srgbClr val="000000"/>
    <a:srgbClr val="C0C1FF"/>
    <a:srgbClr val="E6E6FF"/>
    <a:srgbClr val="F4F4F4"/>
    <a:srgbClr val="D6E82B"/>
    <a:srgbClr val="5C5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C722E-B501-43CA-AC97-B094890C7A4A}" v="4" dt="2026-02-12T19:51:59.753"/>
  </p1510:revLst>
</p1510:revInfo>
</file>

<file path=ppt/tableStyles.xml><?xml version="1.0" encoding="utf-8"?>
<a:tblStyleLst xmlns:a="http://schemas.openxmlformats.org/drawingml/2006/main" def="{7AF64A78-0C56-44EE-8F43-343FBBAD8183}">
  <a:tblStyle styleId="{7AF64A78-0C56-44EE-8F43-343FBBAD8183}" styleName="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000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rgbClr val="000000"/>
      </a:tcTxStyle>
      <a:tcStyle>
        <a:tcBdr>
          <a:top>
            <a:ln>
              <a:noFill/>
            </a:ln>
          </a:top>
        </a:tcBdr>
        <a:fill>
          <a:solidFill>
            <a:srgbClr val="A9AD93"/>
          </a:solidFill>
        </a:fill>
      </a:tcStyle>
    </a:lastRow>
    <a:firstRow>
      <a:tcTxStyle>
        <a:fontRef idx="minor">
          <a:prstClr val="black"/>
        </a:fontRef>
        <a:srgbClr val="FFFFFF"/>
      </a:tcTxStyle>
      <a:tcStyle>
        <a:tcBdr>
          <a:bottom>
            <a:ln>
              <a:noFill/>
            </a:ln>
          </a:bottom>
        </a:tcBdr>
        <a:fill>
          <a:solidFill>
            <a:srgbClr val="5E5E5E"/>
          </a:solidFill>
        </a:fill>
      </a:tcStyle>
    </a:firstRow>
  </a:tblStyle>
  <a:tblStyle styleId="{DE9AAC31-428D-4677-8B12-203075D87C2F}" styleName="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000" cmpd="sng">
              <a:solidFill>
                <a:srgbClr val="000000"/>
              </a:solidFill>
            </a:ln>
          </a:insideH>
          <a:insideV>
            <a:ln w="1200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E"/>
          </a:solidFill>
        </a:fill>
      </a:tcStyle>
    </a:band1V>
    <a:band2V>
      <a:tcStyle>
        <a:tcBdr/>
        <a:fill>
          <a:solidFill>
            <a:srgbClr val="E6E6FF"/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rgbClr val="000000"/>
      </a:tcTxStyle>
      <a:tcStyle>
        <a:tcBdr>
          <a:top>
            <a:ln>
              <a:noFill/>
            </a:ln>
          </a:top>
        </a:tcBdr>
        <a:fill>
          <a:solidFill>
            <a:srgbClr val="FFFFFF"/>
          </a:solidFill>
        </a:fill>
      </a:tcStyle>
    </a:lastRow>
    <a:firstRow>
      <a:tcTxStyle>
        <a:fontRef idx="minor">
          <a:prstClr val="black"/>
        </a:fontRef>
        <a:srgbClr val="FFFFFF"/>
      </a:tcTxStyle>
      <a:tcStyle>
        <a:tcBdr>
          <a:bottom>
            <a:ln>
              <a:noFill/>
            </a:ln>
          </a:bottom>
        </a:tcBdr>
        <a:fill>
          <a:solidFill>
            <a:srgbClr val="5C5BE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9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gmor Fardal" userId="988ccaa9-7f02-4ba7-a41c-860c6cb55259" providerId="ADAL" clId="{9C6795A5-711D-4B20-9588-39DB0380F5B2}"/>
    <pc:docChg chg="custSel modSld modMainMaster">
      <pc:chgData name="Rigmor Fardal" userId="988ccaa9-7f02-4ba7-a41c-860c6cb55259" providerId="ADAL" clId="{9C6795A5-711D-4B20-9588-39DB0380F5B2}" dt="2026-02-12T20:06:17.525" v="381" actId="20577"/>
      <pc:docMkLst>
        <pc:docMk/>
      </pc:docMkLst>
      <pc:sldChg chg="modSp mod">
        <pc:chgData name="Rigmor Fardal" userId="988ccaa9-7f02-4ba7-a41c-860c6cb55259" providerId="ADAL" clId="{9C6795A5-711D-4B20-9588-39DB0380F5B2}" dt="2026-02-12T20:06:17.525" v="381" actId="20577"/>
        <pc:sldMkLst>
          <pc:docMk/>
          <pc:sldMk cId="243101498" sldId="301"/>
        </pc:sldMkLst>
        <pc:spChg chg="mod">
          <ac:chgData name="Rigmor Fardal" userId="988ccaa9-7f02-4ba7-a41c-860c6cb55259" providerId="ADAL" clId="{9C6795A5-711D-4B20-9588-39DB0380F5B2}" dt="2026-02-12T20:06:17.525" v="381" actId="20577"/>
          <ac:spMkLst>
            <pc:docMk/>
            <pc:sldMk cId="243101498" sldId="301"/>
            <ac:spMk id="8" creationId="{602CCFDE-72C9-A487-4A27-C05726C524A2}"/>
          </ac:spMkLst>
        </pc:spChg>
      </pc:sldChg>
      <pc:sldChg chg="addSp delSp modSp mod">
        <pc:chgData name="Rigmor Fardal" userId="988ccaa9-7f02-4ba7-a41c-860c6cb55259" providerId="ADAL" clId="{9C6795A5-711D-4B20-9588-39DB0380F5B2}" dt="2026-02-12T19:52:15.573" v="374" actId="478"/>
        <pc:sldMkLst>
          <pc:docMk/>
          <pc:sldMk cId="1066497958" sldId="303"/>
        </pc:sldMkLst>
        <pc:spChg chg="add del mod">
          <ac:chgData name="Rigmor Fardal" userId="988ccaa9-7f02-4ba7-a41c-860c6cb55259" providerId="ADAL" clId="{9C6795A5-711D-4B20-9588-39DB0380F5B2}" dt="2026-02-12T19:52:15.573" v="374" actId="478"/>
          <ac:spMkLst>
            <pc:docMk/>
            <pc:sldMk cId="1066497958" sldId="303"/>
            <ac:spMk id="5" creationId="{E34C24BD-73A2-890E-D5B4-AC028439BD87}"/>
          </ac:spMkLst>
        </pc:spChg>
      </pc:sldChg>
      <pc:sldChg chg="addSp delSp modSp mod">
        <pc:chgData name="Rigmor Fardal" userId="988ccaa9-7f02-4ba7-a41c-860c6cb55259" providerId="ADAL" clId="{9C6795A5-711D-4B20-9588-39DB0380F5B2}" dt="2026-02-12T19:52:17.771" v="375" actId="478"/>
        <pc:sldMkLst>
          <pc:docMk/>
          <pc:sldMk cId="1424653523" sldId="304"/>
        </pc:sldMkLst>
        <pc:spChg chg="add del mod">
          <ac:chgData name="Rigmor Fardal" userId="988ccaa9-7f02-4ba7-a41c-860c6cb55259" providerId="ADAL" clId="{9C6795A5-711D-4B20-9588-39DB0380F5B2}" dt="2026-02-12T19:52:17.771" v="375" actId="478"/>
          <ac:spMkLst>
            <pc:docMk/>
            <pc:sldMk cId="1424653523" sldId="304"/>
            <ac:spMk id="4" creationId="{CED2AE78-7E5F-5A68-D602-8F91F75F6D4C}"/>
          </ac:spMkLst>
        </pc:spChg>
      </pc:sldChg>
      <pc:sldChg chg="addSp delSp modSp mod">
        <pc:chgData name="Rigmor Fardal" userId="988ccaa9-7f02-4ba7-a41c-860c6cb55259" providerId="ADAL" clId="{9C6795A5-711D-4B20-9588-39DB0380F5B2}" dt="2026-02-12T19:52:12.991" v="373" actId="478"/>
        <pc:sldMkLst>
          <pc:docMk/>
          <pc:sldMk cId="3730221327" sldId="306"/>
        </pc:sldMkLst>
        <pc:spChg chg="add del mod">
          <ac:chgData name="Rigmor Fardal" userId="988ccaa9-7f02-4ba7-a41c-860c6cb55259" providerId="ADAL" clId="{9C6795A5-711D-4B20-9588-39DB0380F5B2}" dt="2026-02-12T19:52:12.991" v="373" actId="478"/>
          <ac:spMkLst>
            <pc:docMk/>
            <pc:sldMk cId="3730221327" sldId="306"/>
            <ac:spMk id="4" creationId="{E4E33661-4BC4-1B69-D65B-1D3F992F1FCC}"/>
          </ac:spMkLst>
        </pc:spChg>
      </pc:sldChg>
      <pc:sldMasterChg chg="modSldLayout sldLayoutOrd">
        <pc:chgData name="Rigmor Fardal" userId="988ccaa9-7f02-4ba7-a41c-860c6cb55259" providerId="ADAL" clId="{9C6795A5-711D-4B20-9588-39DB0380F5B2}" dt="2026-02-12T19:51:59.753" v="372"/>
        <pc:sldMasterMkLst>
          <pc:docMk/>
          <pc:sldMasterMk cId="840446445" sldId="2147483648"/>
        </pc:sldMasterMkLst>
        <pc:sldLayoutChg chg="ord">
          <pc:chgData name="Rigmor Fardal" userId="988ccaa9-7f02-4ba7-a41c-860c6cb55259" providerId="ADAL" clId="{9C6795A5-711D-4B20-9588-39DB0380F5B2}" dt="2026-02-12T19:33:10.649" v="4" actId="20578"/>
          <pc:sldLayoutMkLst>
            <pc:docMk/>
            <pc:sldMasterMk cId="840446445" sldId="2147483648"/>
            <pc:sldLayoutMk cId="3844200552" sldId="2147483692"/>
          </pc:sldLayoutMkLst>
        </pc:sldLayoutChg>
        <pc:sldLayoutChg chg="ord">
          <pc:chgData name="Rigmor Fardal" userId="988ccaa9-7f02-4ba7-a41c-860c6cb55259" providerId="ADAL" clId="{9C6795A5-711D-4B20-9588-39DB0380F5B2}" dt="2026-02-12T19:33:21.126" v="6" actId="20578"/>
          <pc:sldLayoutMkLst>
            <pc:docMk/>
            <pc:sldMasterMk cId="840446445" sldId="2147483648"/>
            <pc:sldLayoutMk cId="2730246173" sldId="2147483721"/>
          </pc:sldLayoutMkLst>
        </pc:sldLayoutChg>
        <pc:sldLayoutChg chg="addSp modSp mod">
          <pc:chgData name="Rigmor Fardal" userId="988ccaa9-7f02-4ba7-a41c-860c6cb55259" providerId="ADAL" clId="{9C6795A5-711D-4B20-9588-39DB0380F5B2}" dt="2026-02-12T19:51:46.076" v="370" actId="207"/>
          <pc:sldLayoutMkLst>
            <pc:docMk/>
            <pc:sldMasterMk cId="840446445" sldId="2147483648"/>
            <pc:sldLayoutMk cId="4219304225" sldId="2147483732"/>
          </pc:sldLayoutMkLst>
          <pc:spChg chg="add mod">
            <ac:chgData name="Rigmor Fardal" userId="988ccaa9-7f02-4ba7-a41c-860c6cb55259" providerId="ADAL" clId="{9C6795A5-711D-4B20-9588-39DB0380F5B2}" dt="2026-02-12T19:51:46.076" v="370" actId="207"/>
            <ac:spMkLst>
              <pc:docMk/>
              <pc:sldMasterMk cId="840446445" sldId="2147483648"/>
              <pc:sldLayoutMk cId="4219304225" sldId="2147483732"/>
              <ac:spMk id="4" creationId="{59D54900-B454-AB2B-CFE0-34B9B0A31FCC}"/>
            </ac:spMkLst>
          </pc:spChg>
        </pc:sldLayoutChg>
        <pc:sldLayoutChg chg="modSp mod">
          <pc:chgData name="Rigmor Fardal" userId="988ccaa9-7f02-4ba7-a41c-860c6cb55259" providerId="ADAL" clId="{9C6795A5-711D-4B20-9588-39DB0380F5B2}" dt="2026-02-12T19:50:00.956" v="361" actId="14100"/>
          <pc:sldLayoutMkLst>
            <pc:docMk/>
            <pc:sldMasterMk cId="840446445" sldId="2147483648"/>
            <pc:sldLayoutMk cId="3648679929" sldId="2147483737"/>
          </pc:sldLayoutMkLst>
          <pc:spChg chg="mod">
            <ac:chgData name="Rigmor Fardal" userId="988ccaa9-7f02-4ba7-a41c-860c6cb55259" providerId="ADAL" clId="{9C6795A5-711D-4B20-9588-39DB0380F5B2}" dt="2026-02-12T19:50:00.956" v="361" actId="14100"/>
            <ac:spMkLst>
              <pc:docMk/>
              <pc:sldMasterMk cId="840446445" sldId="2147483648"/>
              <pc:sldLayoutMk cId="3648679929" sldId="2147483737"/>
              <ac:spMk id="27" creationId="{1370FD96-D324-8B6D-9A87-DE4769C8064E}"/>
            </ac:spMkLst>
          </pc:spChg>
        </pc:sldLayoutChg>
        <pc:sldLayoutChg chg="addSp delSp modSp mod">
          <pc:chgData name="Rigmor Fardal" userId="988ccaa9-7f02-4ba7-a41c-860c6cb55259" providerId="ADAL" clId="{9C6795A5-711D-4B20-9588-39DB0380F5B2}" dt="2026-02-12T19:51:59.753" v="372"/>
          <pc:sldLayoutMkLst>
            <pc:docMk/>
            <pc:sldMasterMk cId="840446445" sldId="2147483648"/>
            <pc:sldLayoutMk cId="318229202" sldId="2147483738"/>
          </pc:sldLayoutMkLst>
          <pc:spChg chg="add mod">
            <ac:chgData name="Rigmor Fardal" userId="988ccaa9-7f02-4ba7-a41c-860c6cb55259" providerId="ADAL" clId="{9C6795A5-711D-4B20-9588-39DB0380F5B2}" dt="2026-02-12T19:51:59.753" v="372"/>
            <ac:spMkLst>
              <pc:docMk/>
              <pc:sldMasterMk cId="840446445" sldId="2147483648"/>
              <pc:sldLayoutMk cId="318229202" sldId="2147483738"/>
              <ac:spMk id="7" creationId="{BF50CB26-3C2E-EDBD-C5FD-656F32231BB4}"/>
            </ac:spMkLst>
          </pc:spChg>
          <pc:picChg chg="mod">
            <ac:chgData name="Rigmor Fardal" userId="988ccaa9-7f02-4ba7-a41c-860c6cb55259" providerId="ADAL" clId="{9C6795A5-711D-4B20-9588-39DB0380F5B2}" dt="2026-02-12T19:36:10.437" v="34" actId="1035"/>
            <ac:picMkLst>
              <pc:docMk/>
              <pc:sldMasterMk cId="840446445" sldId="2147483648"/>
              <pc:sldLayoutMk cId="318229202" sldId="2147483738"/>
              <ac:picMk id="56" creationId="{05BF79BE-DF4E-1E55-81D9-A2F693001AD3}"/>
            </ac:picMkLst>
          </pc:picChg>
          <pc:picChg chg="mod">
            <ac:chgData name="Rigmor Fardal" userId="988ccaa9-7f02-4ba7-a41c-860c6cb55259" providerId="ADAL" clId="{9C6795A5-711D-4B20-9588-39DB0380F5B2}" dt="2026-02-12T19:36:23.724" v="72" actId="1035"/>
            <ac:picMkLst>
              <pc:docMk/>
              <pc:sldMasterMk cId="840446445" sldId="2147483648"/>
              <pc:sldLayoutMk cId="318229202" sldId="2147483738"/>
              <ac:picMk id="57" creationId="{87153B85-9073-04DE-3FFB-2301DBCC5817}"/>
            </ac:picMkLst>
          </pc:picChg>
          <pc:picChg chg="mod">
            <ac:chgData name="Rigmor Fardal" userId="988ccaa9-7f02-4ba7-a41c-860c6cb55259" providerId="ADAL" clId="{9C6795A5-711D-4B20-9588-39DB0380F5B2}" dt="2026-02-12T19:37:02.269" v="149" actId="1035"/>
            <ac:picMkLst>
              <pc:docMk/>
              <pc:sldMasterMk cId="840446445" sldId="2147483648"/>
              <pc:sldLayoutMk cId="318229202" sldId="2147483738"/>
              <ac:picMk id="58" creationId="{9D17D8CB-E1F6-40F7-ADA0-2B75DBDEC808}"/>
            </ac:picMkLst>
          </pc:picChg>
          <pc:picChg chg="mod">
            <ac:chgData name="Rigmor Fardal" userId="988ccaa9-7f02-4ba7-a41c-860c6cb55259" providerId="ADAL" clId="{9C6795A5-711D-4B20-9588-39DB0380F5B2}" dt="2026-02-12T19:37:21.293" v="202" actId="1035"/>
            <ac:picMkLst>
              <pc:docMk/>
              <pc:sldMasterMk cId="840446445" sldId="2147483648"/>
              <pc:sldLayoutMk cId="318229202" sldId="2147483738"/>
              <ac:picMk id="62" creationId="{646C7A0D-6294-E191-BF12-D5DB9A398DAF}"/>
            </ac:picMkLst>
          </pc:picChg>
          <pc:picChg chg="mod">
            <ac:chgData name="Rigmor Fardal" userId="988ccaa9-7f02-4ba7-a41c-860c6cb55259" providerId="ADAL" clId="{9C6795A5-711D-4B20-9588-39DB0380F5B2}" dt="2026-02-12T19:38:33.205" v="357" actId="1035"/>
            <ac:picMkLst>
              <pc:docMk/>
              <pc:sldMasterMk cId="840446445" sldId="2147483648"/>
              <pc:sldLayoutMk cId="318229202" sldId="2147483738"/>
              <ac:picMk id="63" creationId="{2473568A-BDEF-586F-0E5E-758CD3B81C99}"/>
            </ac:picMkLst>
          </pc:picChg>
          <pc:picChg chg="mod">
            <ac:chgData name="Rigmor Fardal" userId="988ccaa9-7f02-4ba7-a41c-860c6cb55259" providerId="ADAL" clId="{9C6795A5-711D-4B20-9588-39DB0380F5B2}" dt="2026-02-12T19:38:12.717" v="303" actId="1036"/>
            <ac:picMkLst>
              <pc:docMk/>
              <pc:sldMasterMk cId="840446445" sldId="2147483648"/>
              <pc:sldLayoutMk cId="318229202" sldId="2147483738"/>
              <ac:picMk id="64" creationId="{AD10B6BE-7C92-8BD9-50BD-D36B5C4498D0}"/>
            </ac:picMkLst>
          </pc:picChg>
          <pc:picChg chg="mod">
            <ac:chgData name="Rigmor Fardal" userId="988ccaa9-7f02-4ba7-a41c-860c6cb55259" providerId="ADAL" clId="{9C6795A5-711D-4B20-9588-39DB0380F5B2}" dt="2026-02-12T19:36:29.717" v="78" actId="1035"/>
            <ac:picMkLst>
              <pc:docMk/>
              <pc:sldMasterMk cId="840446445" sldId="2147483648"/>
              <pc:sldLayoutMk cId="318229202" sldId="2147483738"/>
              <ac:picMk id="65" creationId="{9D4EF6EB-F27D-FEC0-BAE1-1F36B8B9426E}"/>
            </ac:picMkLst>
          </pc:picChg>
          <pc:picChg chg="mod">
            <ac:chgData name="Rigmor Fardal" userId="988ccaa9-7f02-4ba7-a41c-860c6cb55259" providerId="ADAL" clId="{9C6795A5-711D-4B20-9588-39DB0380F5B2}" dt="2026-02-12T19:37:35.693" v="223" actId="1035"/>
            <ac:picMkLst>
              <pc:docMk/>
              <pc:sldMasterMk cId="840446445" sldId="2147483648"/>
              <pc:sldLayoutMk cId="318229202" sldId="2147483738"/>
              <ac:picMk id="66" creationId="{A3EB7E2A-3BD6-88E8-ACAD-BF5A1AEF4971}"/>
            </ac:picMkLst>
          </pc:picChg>
          <pc:picChg chg="mod">
            <ac:chgData name="Rigmor Fardal" userId="988ccaa9-7f02-4ba7-a41c-860c6cb55259" providerId="ADAL" clId="{9C6795A5-711D-4B20-9588-39DB0380F5B2}" dt="2026-02-12T19:37:59.492" v="279" actId="1035"/>
            <ac:picMkLst>
              <pc:docMk/>
              <pc:sldMasterMk cId="840446445" sldId="2147483648"/>
              <pc:sldLayoutMk cId="318229202" sldId="2147483738"/>
              <ac:picMk id="67" creationId="{2E68A072-31EE-EBA9-1BF0-0ECCCE264A9C}"/>
            </ac:picMkLst>
          </pc:picChg>
          <pc:picChg chg="mod">
            <ac:chgData name="Rigmor Fardal" userId="988ccaa9-7f02-4ba7-a41c-860c6cb55259" providerId="ADAL" clId="{9C6795A5-711D-4B20-9588-39DB0380F5B2}" dt="2026-02-12T19:36:47.797" v="120" actId="1035"/>
            <ac:picMkLst>
              <pc:docMk/>
              <pc:sldMasterMk cId="840446445" sldId="2147483648"/>
              <pc:sldLayoutMk cId="318229202" sldId="2147483738"/>
              <ac:picMk id="70" creationId="{9917A449-DD5B-7E3F-F5FD-A7EF5D780338}"/>
            </ac:picMkLst>
          </pc:picChg>
          <pc:cxnChg chg="add del mod">
            <ac:chgData name="Rigmor Fardal" userId="988ccaa9-7f02-4ba7-a41c-860c6cb55259" providerId="ADAL" clId="{9C6795A5-711D-4B20-9588-39DB0380F5B2}" dt="2026-02-12T19:38:38.454" v="358" actId="478"/>
            <ac:cxnSpMkLst>
              <pc:docMk/>
              <pc:sldMasterMk cId="840446445" sldId="2147483648"/>
              <pc:sldLayoutMk cId="318229202" sldId="2147483738"/>
              <ac:cxnSpMk id="6" creationId="{F46C418F-E5BD-9A1B-A07D-DD6F2AAA5CE4}"/>
            </ac:cxnSpMkLst>
          </pc:cxnChg>
        </pc:sldLayoutChg>
        <pc:sldLayoutChg chg="addSp modSp">
          <pc:chgData name="Rigmor Fardal" userId="988ccaa9-7f02-4ba7-a41c-860c6cb55259" providerId="ADAL" clId="{9C6795A5-711D-4B20-9588-39DB0380F5B2}" dt="2026-02-12T19:51:56.133" v="371"/>
          <pc:sldLayoutMkLst>
            <pc:docMk/>
            <pc:sldMasterMk cId="840446445" sldId="2147483648"/>
            <pc:sldLayoutMk cId="490061797" sldId="2147483740"/>
          </pc:sldLayoutMkLst>
          <pc:spChg chg="add mod">
            <ac:chgData name="Rigmor Fardal" userId="988ccaa9-7f02-4ba7-a41c-860c6cb55259" providerId="ADAL" clId="{9C6795A5-711D-4B20-9588-39DB0380F5B2}" dt="2026-02-12T19:51:56.133" v="371"/>
            <ac:spMkLst>
              <pc:docMk/>
              <pc:sldMasterMk cId="840446445" sldId="2147483648"/>
              <pc:sldLayoutMk cId="490061797" sldId="2147483740"/>
              <ac:spMk id="3" creationId="{96330778-A422-5293-1C4F-96D126D51BF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FA68-1164-4881-B69F-8FCFF0D6F64A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60920-435E-444F-B58B-BB806BAA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7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A1AFD-42E2-B1EA-F16D-EB624FED7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0E66F-1FF8-3C5A-9EE1-C56D74361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0AECE0-BBED-3709-A45F-CF62FDD8D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BE2CF-3121-B612-966F-09722FE61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332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02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65.sv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27.emf"/><Relationship Id="rId12" Type="http://schemas.openxmlformats.org/officeDocument/2006/relationships/image" Target="../media/image31.emf"/><Relationship Id="rId17" Type="http://schemas.openxmlformats.org/officeDocument/2006/relationships/image" Target="../media/image34.emf"/><Relationship Id="rId2" Type="http://schemas.openxmlformats.org/officeDocument/2006/relationships/image" Target="../media/image10.png"/><Relationship Id="rId16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emf"/><Relationship Id="rId11" Type="http://schemas.openxmlformats.org/officeDocument/2006/relationships/image" Target="../media/image30.emf"/><Relationship Id="rId5" Type="http://schemas.openxmlformats.org/officeDocument/2006/relationships/image" Target="../media/image12.emf"/><Relationship Id="rId15" Type="http://schemas.openxmlformats.org/officeDocument/2006/relationships/image" Target="../media/image32.png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29.emf"/><Relationship Id="rId1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E3F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EC64F157-0CB1-81FB-F879-5BB51D0901A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A6B24AEA-531E-BFA7-016D-6EC5228E5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63FE583-A752-C25C-B1A6-A9CC91A773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1AE835F7-E3AA-1FCF-1FEB-35504B25EA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D5171C28-AD44-AF8E-D8FD-2A767D009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35644B43-866B-772A-5C7F-752AB9B6B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/>
              <a:t>Her er det plass til en undertittel som kan gå over flere linjer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9806-1FFD-4A81-06E4-9CC6C9DF47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C7698B7-CB56-1BCE-40BB-B65802C3C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364399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hov for fors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7" name="TextBox 40">
            <a:extLst>
              <a:ext uri="{FF2B5EF4-FFF2-40B4-BE49-F238E27FC236}">
                <a16:creationId xmlns:a16="http://schemas.microsoft.com/office/drawing/2014/main" id="{1E49A9AD-BA29-493C-FE74-127EB606BCC5}"/>
              </a:ext>
            </a:extLst>
          </p:cNvPr>
          <p:cNvSpPr txBox="1"/>
          <p:nvPr userDrawn="1"/>
        </p:nvSpPr>
        <p:spPr>
          <a:xfrm>
            <a:off x="375347" y="1143438"/>
            <a:ext cx="4665132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 ny kunnskap trenger dere for å lykkes med prosjektet?</a:t>
            </a:r>
            <a:endParaRPr lang="nb-NO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7B639FD-79A3-195F-1C04-55DBF7CD3F5E}"/>
              </a:ext>
            </a:extLst>
          </p:cNvPr>
          <p:cNvSpPr/>
          <p:nvPr userDrawn="1"/>
        </p:nvSpPr>
        <p:spPr>
          <a:xfrm>
            <a:off x="361571" y="1521437"/>
            <a:ext cx="11468858" cy="378494"/>
          </a:xfrm>
          <a:prstGeom prst="roundRect">
            <a:avLst>
              <a:gd name="adj" fmla="val 11920"/>
            </a:avLst>
          </a:prstGeom>
          <a:solidFill>
            <a:srgbClr val="C0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25D2B3E-38AC-2A48-B611-D27BEBE07D6E}"/>
              </a:ext>
            </a:extLst>
          </p:cNvPr>
          <p:cNvSpPr/>
          <p:nvPr userDrawn="1"/>
        </p:nvSpPr>
        <p:spPr>
          <a:xfrm>
            <a:off x="361571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5A8F3E0A-DEB4-120E-3677-F8D3A759B947}"/>
              </a:ext>
            </a:extLst>
          </p:cNvPr>
          <p:cNvSpPr txBox="1"/>
          <p:nvPr userDrawn="1"/>
        </p:nvSpPr>
        <p:spPr>
          <a:xfrm>
            <a:off x="5040479" y="161564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b="1" noProof="1">
                <a:latin typeface="Arial" panose="020B0604020202020204" pitchFamily="34" charset="0"/>
                <a:cs typeface="Arial" panose="020B0604020202020204" pitchFamily="34" charset="0"/>
              </a:rPr>
              <a:t>Behov for forskning</a:t>
            </a:r>
          </a:p>
        </p:txBody>
      </p:sp>
      <p:cxnSp>
        <p:nvCxnSpPr>
          <p:cNvPr id="12" name="Straight Connector 29">
            <a:extLst>
              <a:ext uri="{FF2B5EF4-FFF2-40B4-BE49-F238E27FC236}">
                <a16:creationId xmlns:a16="http://schemas.microsoft.com/office/drawing/2014/main" id="{85F68047-EAEA-9B62-D895-78D6290DF574}"/>
              </a:ext>
            </a:extLst>
          </p:cNvPr>
          <p:cNvCxnSpPr>
            <a:cxnSpLocks/>
          </p:cNvCxnSpPr>
          <p:nvPr userDrawn="1"/>
        </p:nvCxnSpPr>
        <p:spPr>
          <a:xfrm>
            <a:off x="524049" y="2904355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5">
            <a:extLst>
              <a:ext uri="{FF2B5EF4-FFF2-40B4-BE49-F238E27FC236}">
                <a16:creationId xmlns:a16="http://schemas.microsoft.com/office/drawing/2014/main" id="{117D0B15-E4A0-491E-3FAA-2286800183E5}"/>
              </a:ext>
            </a:extLst>
          </p:cNvPr>
          <p:cNvSpPr txBox="1"/>
          <p:nvPr userDrawn="1"/>
        </p:nvSpPr>
        <p:spPr>
          <a:xfrm>
            <a:off x="870958" y="2176695"/>
            <a:ext cx="300897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Kunnskapsbehov</a:t>
            </a: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 trenger dere kunnskap om for å lykkes med prosjektet?</a:t>
            </a:r>
          </a:p>
        </p:txBody>
      </p:sp>
      <p:sp>
        <p:nvSpPr>
          <p:cNvPr id="22" name="Rounded Rectangle 18">
            <a:extLst>
              <a:ext uri="{FF2B5EF4-FFF2-40B4-BE49-F238E27FC236}">
                <a16:creationId xmlns:a16="http://schemas.microsoft.com/office/drawing/2014/main" id="{58C0B8B6-9AD6-5496-5482-4BC487A139FA}"/>
              </a:ext>
            </a:extLst>
          </p:cNvPr>
          <p:cNvSpPr/>
          <p:nvPr userDrawn="1"/>
        </p:nvSpPr>
        <p:spPr>
          <a:xfrm>
            <a:off x="420986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A033691D-B1DF-6611-EF8D-E2A7F75A02B3}"/>
              </a:ext>
            </a:extLst>
          </p:cNvPr>
          <p:cNvSpPr/>
          <p:nvPr userDrawn="1"/>
        </p:nvSpPr>
        <p:spPr>
          <a:xfrm>
            <a:off x="805815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819DEAF3-853B-C541-96EF-9BEB5673D234}"/>
              </a:ext>
            </a:extLst>
          </p:cNvPr>
          <p:cNvCxnSpPr>
            <a:cxnSpLocks/>
          </p:cNvCxnSpPr>
          <p:nvPr userDrawn="1"/>
        </p:nvCxnSpPr>
        <p:spPr>
          <a:xfrm>
            <a:off x="4383780" y="2904355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2">
            <a:extLst>
              <a:ext uri="{FF2B5EF4-FFF2-40B4-BE49-F238E27FC236}">
                <a16:creationId xmlns:a16="http://schemas.microsoft.com/office/drawing/2014/main" id="{242FAEBE-E653-6C84-DA0D-0AA887A7AC7E}"/>
              </a:ext>
            </a:extLst>
          </p:cNvPr>
          <p:cNvSpPr txBox="1"/>
          <p:nvPr userDrawn="1"/>
        </p:nvSpPr>
        <p:spPr>
          <a:xfrm>
            <a:off x="4730690" y="2176695"/>
            <a:ext cx="2719264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Eksisterende forskning</a:t>
            </a: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 finnes av kunnskap om dette allerede?</a:t>
            </a:r>
          </a:p>
        </p:txBody>
      </p:sp>
      <p:cxnSp>
        <p:nvCxnSpPr>
          <p:cNvPr id="35" name="Straight Connector 26">
            <a:extLst>
              <a:ext uri="{FF2B5EF4-FFF2-40B4-BE49-F238E27FC236}">
                <a16:creationId xmlns:a16="http://schemas.microsoft.com/office/drawing/2014/main" id="{46528035-49C0-C513-0A54-3200AAB191DD}"/>
              </a:ext>
            </a:extLst>
          </p:cNvPr>
          <p:cNvCxnSpPr>
            <a:cxnSpLocks/>
          </p:cNvCxnSpPr>
          <p:nvPr userDrawn="1"/>
        </p:nvCxnSpPr>
        <p:spPr>
          <a:xfrm>
            <a:off x="8243510" y="2904355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7">
            <a:extLst>
              <a:ext uri="{FF2B5EF4-FFF2-40B4-BE49-F238E27FC236}">
                <a16:creationId xmlns:a16="http://schemas.microsoft.com/office/drawing/2014/main" id="{493CBE56-7A45-A340-0518-202F8A5AD403}"/>
              </a:ext>
            </a:extLst>
          </p:cNvPr>
          <p:cNvSpPr txBox="1"/>
          <p:nvPr userDrawn="1"/>
        </p:nvSpPr>
        <p:spPr>
          <a:xfrm>
            <a:off x="8590421" y="2176695"/>
            <a:ext cx="3005232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 kunnskap</a:t>
            </a:r>
          </a:p>
          <a:p>
            <a:pPr>
              <a:spcAft>
                <a:spcPts val="300"/>
              </a:spcAft>
            </a:pP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 ny kunnskap er det behov for og hvorfor? Hva er de viktigste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utfordingene/problemstillingene</a:t>
            </a: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forskningen skal bidra til å løse?</a:t>
            </a:r>
          </a:p>
        </p:txBody>
      </p:sp>
      <p:pic>
        <p:nvPicPr>
          <p:cNvPr id="38" name="Picture 10">
            <a:extLst>
              <a:ext uri="{FF2B5EF4-FFF2-40B4-BE49-F238E27FC236}">
                <a16:creationId xmlns:a16="http://schemas.microsoft.com/office/drawing/2014/main" id="{616468E7-4CCF-5470-9F01-021A87485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8494" y="2174104"/>
            <a:ext cx="198000" cy="198000"/>
          </a:xfrm>
          <a:prstGeom prst="rect">
            <a:avLst/>
          </a:prstGeom>
        </p:spPr>
      </p:pic>
      <p:pic>
        <p:nvPicPr>
          <p:cNvPr id="39" name="Graphic 8">
            <a:extLst>
              <a:ext uri="{FF2B5EF4-FFF2-40B4-BE49-F238E27FC236}">
                <a16:creationId xmlns:a16="http://schemas.microsoft.com/office/drawing/2014/main" id="{9F4606B5-F2F8-CE87-3583-3E4E975D3E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047" y="2168563"/>
            <a:ext cx="198000" cy="198000"/>
          </a:xfrm>
          <a:prstGeom prst="rect">
            <a:avLst/>
          </a:prstGeom>
        </p:spPr>
      </p:pic>
      <p:pic>
        <p:nvPicPr>
          <p:cNvPr id="40" name="Graphic 9">
            <a:extLst>
              <a:ext uri="{FF2B5EF4-FFF2-40B4-BE49-F238E27FC236}">
                <a16:creationId xmlns:a16="http://schemas.microsoft.com/office/drawing/2014/main" id="{44A91DCD-45FD-0B4C-E13D-BD04F8177E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3510" y="2168563"/>
            <a:ext cx="198000" cy="198000"/>
          </a:xfrm>
          <a:prstGeom prst="rect">
            <a:avLst/>
          </a:prstGeom>
        </p:spPr>
      </p:pic>
      <p:sp>
        <p:nvSpPr>
          <p:cNvPr id="41" name="Plassholder for tekst 33">
            <a:extLst>
              <a:ext uri="{FF2B5EF4-FFF2-40B4-BE49-F238E27FC236}">
                <a16:creationId xmlns:a16="http://schemas.microsoft.com/office/drawing/2014/main" id="{8245BC6F-17DC-F1C8-9AD6-40241EDA8A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356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42" name="Plassholder for tekst 33">
            <a:extLst>
              <a:ext uri="{FF2B5EF4-FFF2-40B4-BE49-F238E27FC236}">
                <a16:creationId xmlns:a16="http://schemas.microsoft.com/office/drawing/2014/main" id="{269B3442-0865-2D31-878C-503AFC4FD5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6738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43" name="Plassholder for tekst 33">
            <a:extLst>
              <a:ext uri="{FF2B5EF4-FFF2-40B4-BE49-F238E27FC236}">
                <a16:creationId xmlns:a16="http://schemas.microsoft.com/office/drawing/2014/main" id="{8220781F-D926-882B-6DCD-B525E6E4DC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1072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</p:spTree>
    <p:extLst>
      <p:ext uri="{BB962C8B-B14F-4D97-AF65-F5344CB8AC3E}">
        <p14:creationId xmlns:p14="http://schemas.microsoft.com/office/powerpoint/2010/main" val="405470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rskningsaktivite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7" name="TextBox 40">
            <a:extLst>
              <a:ext uri="{FF2B5EF4-FFF2-40B4-BE49-F238E27FC236}">
                <a16:creationId xmlns:a16="http://schemas.microsoft.com/office/drawing/2014/main" id="{1E49A9AD-BA29-493C-FE74-127EB606BCC5}"/>
              </a:ext>
            </a:extLst>
          </p:cNvPr>
          <p:cNvSpPr txBox="1"/>
          <p:nvPr userDrawn="1"/>
        </p:nvSpPr>
        <p:spPr>
          <a:xfrm>
            <a:off x="375347" y="1143438"/>
            <a:ext cx="4665132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 skal dere arbeide for å få ny kunnskap?</a:t>
            </a:r>
            <a:endParaRPr lang="nb-NO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509082-FA6A-85A3-8BDC-2B537E6F410E}"/>
              </a:ext>
            </a:extLst>
          </p:cNvPr>
          <p:cNvSpPr/>
          <p:nvPr userDrawn="1"/>
        </p:nvSpPr>
        <p:spPr>
          <a:xfrm>
            <a:off x="361571" y="1521437"/>
            <a:ext cx="11468858" cy="378494"/>
          </a:xfrm>
          <a:prstGeom prst="roundRect">
            <a:avLst>
              <a:gd name="adj" fmla="val 11920"/>
            </a:avLst>
          </a:prstGeom>
          <a:solidFill>
            <a:srgbClr val="C0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E758E5D1-D36C-0E7A-3DFC-073FEB031F98}"/>
              </a:ext>
            </a:extLst>
          </p:cNvPr>
          <p:cNvSpPr/>
          <p:nvPr userDrawn="1"/>
        </p:nvSpPr>
        <p:spPr>
          <a:xfrm>
            <a:off x="361571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7FE2C867-D32E-E5EC-A493-38A512B810A7}"/>
              </a:ext>
            </a:extLst>
          </p:cNvPr>
          <p:cNvSpPr txBox="1"/>
          <p:nvPr userDrawn="1"/>
        </p:nvSpPr>
        <p:spPr>
          <a:xfrm>
            <a:off x="5040479" y="161564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b="1" noProof="1">
                <a:latin typeface="Arial" panose="020B0604020202020204" pitchFamily="34" charset="0"/>
                <a:cs typeface="Arial" panose="020B0604020202020204" pitchFamily="34" charset="0"/>
              </a:rPr>
              <a:t>Forskningsaktiviteter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6ADD8EF6-171D-C2CE-6D5C-F95D2EF113D9}"/>
              </a:ext>
            </a:extLst>
          </p:cNvPr>
          <p:cNvSpPr txBox="1"/>
          <p:nvPr userDrawn="1"/>
        </p:nvSpPr>
        <p:spPr>
          <a:xfrm>
            <a:off x="870958" y="2176695"/>
            <a:ext cx="3008979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 vil dere arbeide for å få fram den nye kunnskapen?</a:t>
            </a:r>
          </a:p>
          <a:p>
            <a:r>
              <a:rPr lang="nb-NO" sz="800" noProof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F.eks. intervju, eksperiment, simulering, statistisk analyse, etnografi, saksstudie (“case study”), etc.</a:t>
            </a: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D8C4C749-E2B9-8A6F-A6FB-EFC6A1839B41}"/>
              </a:ext>
            </a:extLst>
          </p:cNvPr>
          <p:cNvSpPr/>
          <p:nvPr userDrawn="1"/>
        </p:nvSpPr>
        <p:spPr>
          <a:xfrm>
            <a:off x="420986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1CB73F84-6B6A-06EB-D678-25004DE5EB82}"/>
              </a:ext>
            </a:extLst>
          </p:cNvPr>
          <p:cNvSpPr/>
          <p:nvPr userDrawn="1"/>
        </p:nvSpPr>
        <p:spPr>
          <a:xfrm>
            <a:off x="805815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528BF173-8C2E-A37B-DECF-B603AC39467A}"/>
              </a:ext>
            </a:extLst>
          </p:cNvPr>
          <p:cNvSpPr txBox="1"/>
          <p:nvPr userDrawn="1"/>
        </p:nvSpPr>
        <p:spPr>
          <a:xfrm>
            <a:off x="4730690" y="2176695"/>
            <a:ext cx="2770040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Kompetanse</a:t>
            </a:r>
          </a:p>
          <a:p>
            <a:pPr>
              <a:spcAft>
                <a:spcPts val="300"/>
              </a:spcAft>
            </a:pP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det kompetanse dere trenger i prosjektet som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dere</a:t>
            </a: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ikke har selv? I så fall, hvilken kompetanse er det behov for?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370FD96-D324-8B6D-9A87-DE4769C8064E}"/>
              </a:ext>
            </a:extLst>
          </p:cNvPr>
          <p:cNvSpPr txBox="1"/>
          <p:nvPr userDrawn="1"/>
        </p:nvSpPr>
        <p:spPr>
          <a:xfrm>
            <a:off x="8590421" y="2176695"/>
            <a:ext cx="2730622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 med </a:t>
            </a:r>
            <a:r>
              <a:rPr lang="nb-NO" sz="1200" noProof="1">
                <a:solidFill>
                  <a:srgbClr val="000000"/>
                </a:solidFill>
                <a:effectLst/>
                <a:latin typeface="Helvetica" pitchFamily="2" charset="0"/>
              </a:rPr>
              <a:t>forskningsmiljø(er)</a:t>
            </a:r>
            <a:endParaRPr lang="nb-NO" sz="1200" noProof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Hvilke forskningsmiljø er det aktuelt å samarbeide med? Hva vil disse kunne bidra med?</a:t>
            </a:r>
          </a:p>
        </p:txBody>
      </p:sp>
      <p:pic>
        <p:nvPicPr>
          <p:cNvPr id="30" name="Picture 8">
            <a:extLst>
              <a:ext uri="{FF2B5EF4-FFF2-40B4-BE49-F238E27FC236}">
                <a16:creationId xmlns:a16="http://schemas.microsoft.com/office/drawing/2014/main" id="{7441EC11-40BA-663A-13B9-8102FB51A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48" y="2176695"/>
            <a:ext cx="198000" cy="198000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E579F982-4DE9-5D6E-112B-01945356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2441" y="2175545"/>
            <a:ext cx="198000" cy="198000"/>
          </a:xfrm>
          <a:prstGeom prst="rect">
            <a:avLst/>
          </a:prstGeom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71C8D720-6812-A772-840C-8DC7B19CB2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67152" y="2175545"/>
            <a:ext cx="198000" cy="198000"/>
          </a:xfrm>
          <a:prstGeom prst="rect">
            <a:avLst/>
          </a:prstGeom>
        </p:spPr>
      </p:pic>
      <p:cxnSp>
        <p:nvCxnSpPr>
          <p:cNvPr id="44" name="Straight Connector 29">
            <a:extLst>
              <a:ext uri="{FF2B5EF4-FFF2-40B4-BE49-F238E27FC236}">
                <a16:creationId xmlns:a16="http://schemas.microsoft.com/office/drawing/2014/main" id="{008B0DC8-AEED-61BB-DAFE-BC6E4240A63F}"/>
              </a:ext>
            </a:extLst>
          </p:cNvPr>
          <p:cNvCxnSpPr>
            <a:cxnSpLocks/>
          </p:cNvCxnSpPr>
          <p:nvPr userDrawn="1"/>
        </p:nvCxnSpPr>
        <p:spPr>
          <a:xfrm>
            <a:off x="524049" y="2900646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1">
            <a:extLst>
              <a:ext uri="{FF2B5EF4-FFF2-40B4-BE49-F238E27FC236}">
                <a16:creationId xmlns:a16="http://schemas.microsoft.com/office/drawing/2014/main" id="{62C3D55B-2687-BE13-7452-F3277BFDF206}"/>
              </a:ext>
            </a:extLst>
          </p:cNvPr>
          <p:cNvCxnSpPr>
            <a:cxnSpLocks/>
          </p:cNvCxnSpPr>
          <p:nvPr userDrawn="1"/>
        </p:nvCxnSpPr>
        <p:spPr>
          <a:xfrm>
            <a:off x="4383780" y="2900646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6">
            <a:extLst>
              <a:ext uri="{FF2B5EF4-FFF2-40B4-BE49-F238E27FC236}">
                <a16:creationId xmlns:a16="http://schemas.microsoft.com/office/drawing/2014/main" id="{7B24B78D-8B7A-059A-F5A1-12273972088A}"/>
              </a:ext>
            </a:extLst>
          </p:cNvPr>
          <p:cNvCxnSpPr>
            <a:cxnSpLocks/>
          </p:cNvCxnSpPr>
          <p:nvPr userDrawn="1"/>
        </p:nvCxnSpPr>
        <p:spPr>
          <a:xfrm>
            <a:off x="8243510" y="2900646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lassholder for tekst 33">
            <a:extLst>
              <a:ext uri="{FF2B5EF4-FFF2-40B4-BE49-F238E27FC236}">
                <a16:creationId xmlns:a16="http://schemas.microsoft.com/office/drawing/2014/main" id="{BF6B2A51-2C8E-9D54-8692-CA65D3B85F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356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49" name="Plassholder for tekst 33">
            <a:extLst>
              <a:ext uri="{FF2B5EF4-FFF2-40B4-BE49-F238E27FC236}">
                <a16:creationId xmlns:a16="http://schemas.microsoft.com/office/drawing/2014/main" id="{F3EE77A0-649D-868A-C1D9-08DA8F872C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6738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50" name="Plassholder for tekst 33">
            <a:extLst>
              <a:ext uri="{FF2B5EF4-FFF2-40B4-BE49-F238E27FC236}">
                <a16:creationId xmlns:a16="http://schemas.microsoft.com/office/drawing/2014/main" id="{794939FE-D8A9-8FD5-42D8-14BD64914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1072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</p:spTree>
    <p:extLst>
      <p:ext uri="{BB962C8B-B14F-4D97-AF65-F5344CB8AC3E}">
        <p14:creationId xmlns:p14="http://schemas.microsoft.com/office/powerpoint/2010/main" val="364867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30DBEE3-3909-8C7C-C047-2099EA4776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2091205"/>
            <a:ext cx="6841301" cy="3158389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700" spc="0" baseline="0"/>
            </a:lvl1pPr>
            <a:lvl2pPr marL="720000" indent="-108000">
              <a:lnSpc>
                <a:spcPct val="110000"/>
              </a:lnSpc>
              <a:spcBef>
                <a:spcPts val="0"/>
              </a:spcBef>
              <a:buFont typeface="+mj-lt"/>
              <a:buAutoNum type="romanLcPeriod"/>
              <a:defRPr sz="1700" spc="0" baseline="0"/>
            </a:lvl2pPr>
            <a:lvl3pPr marL="990000" indent="-108000">
              <a:lnSpc>
                <a:spcPct val="110000"/>
              </a:lnSpc>
              <a:spcBef>
                <a:spcPts val="0"/>
              </a:spcBef>
              <a:defRPr sz="1700" spc="0" baseline="0"/>
            </a:lvl3pPr>
            <a:lvl4pPr marL="1260000" indent="-108000">
              <a:lnSpc>
                <a:spcPct val="110000"/>
              </a:lnSpc>
              <a:spcBef>
                <a:spcPts val="0"/>
              </a:spcBef>
              <a:defRPr sz="1700" spc="0" baseline="0"/>
            </a:lvl4pPr>
            <a:lvl5pPr marL="1530000" indent="-108000">
              <a:lnSpc>
                <a:spcPct val="110000"/>
              </a:lnSpc>
              <a:spcBef>
                <a:spcPts val="0"/>
              </a:spcBef>
              <a:defRPr sz="170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ED809D-C705-E552-9A07-2CD262D8AB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/>
              <a:t>Her er det plass til en overskrift som kan gå over to linjer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9DEA2-AB05-98C9-9AA7-89321929AF9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1781BDF-6704-524E-9BFE-1BDEE700A277}" type="datetime1">
              <a:rPr lang="nb-NO" smtClean="0"/>
              <a:t>12.02.2026</a:t>
            </a:fld>
            <a:endParaRPr lang="nb-NO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47F90-7766-EF22-FD8F-849280F962D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Prosjektkanvas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CF2F81-7486-D89C-2309-04F31122828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024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">
    <p:bg>
      <p:bgPr>
        <a:solidFill>
          <a:srgbClr val="E3F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0EA6CC-C801-5430-1FCE-CCD8A2F2A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AAD02E23-C8A8-6943-9710-24C4E033922B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Prosjektkanvas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F3904F-A443-6F15-2DEB-036E7902E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2" y="3094626"/>
            <a:ext cx="2700513" cy="1440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None/>
              <a:defRPr sz="12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/>
              <a:t>Navn navnesen</a:t>
            </a:r>
            <a:br>
              <a:rPr lang="nb-NO" noProof="0"/>
            </a:br>
            <a:r>
              <a:rPr lang="nb-NO" noProof="0"/>
              <a:t>Tittel</a:t>
            </a:r>
            <a:endParaRPr lang="nb-NO" noProof="0" dirty="0"/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E53728D7-214B-DE60-0361-ECC6C1794AB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3" name="LogoSymbol">
            <a:extLst>
              <a:ext uri="{FF2B5EF4-FFF2-40B4-BE49-F238E27FC236}">
                <a16:creationId xmlns:a16="http://schemas.microsoft.com/office/drawing/2014/main" id="{98013CE1-5C1E-9317-A973-A72341BD1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4" name="logo_engelsk" hidden="1">
            <a:extLst>
              <a:ext uri="{FF2B5EF4-FFF2-40B4-BE49-F238E27FC236}">
                <a16:creationId xmlns:a16="http://schemas.microsoft.com/office/drawing/2014/main" id="{4C12111D-83B6-1ECA-6406-64CB2C71BF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6" name="logo_bokmal">
            <a:extLst>
              <a:ext uri="{FF2B5EF4-FFF2-40B4-BE49-F238E27FC236}">
                <a16:creationId xmlns:a16="http://schemas.microsoft.com/office/drawing/2014/main" id="{9E311971-0C0C-B217-7D72-CBFAEC60CD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BDC1C8C6-3C46-C7AF-19C9-E7D3E4A4965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28" name="logo_engelsk" hidden="1">
            <a:extLst>
              <a:ext uri="{FF2B5EF4-FFF2-40B4-BE49-F238E27FC236}">
                <a16:creationId xmlns:a16="http://schemas.microsoft.com/office/drawing/2014/main" id="{58187CDB-0719-7850-732F-0534B79FA57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30" name="logo_bokmal">
            <a:extLst>
              <a:ext uri="{FF2B5EF4-FFF2-40B4-BE49-F238E27FC236}">
                <a16:creationId xmlns:a16="http://schemas.microsoft.com/office/drawing/2014/main" id="{6BE5AD8C-695D-514C-9657-19D9D00C7D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32" name="logo_nynorsk" hidden="1">
            <a:extLst>
              <a:ext uri="{FF2B5EF4-FFF2-40B4-BE49-F238E27FC236}">
                <a16:creationId xmlns:a16="http://schemas.microsoft.com/office/drawing/2014/main" id="{052BFB37-92F3-47B4-F03B-7DA8FD88BF6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0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jektkanvas Overbl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9DEA2-AB05-98C9-9AA7-89321929AF9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1781BDF-6704-524E-9BFE-1BDEE700A277}" type="datetime1">
              <a:rPr lang="nb-NO" smtClean="0"/>
              <a:t>12.02.2026</a:t>
            </a:fld>
            <a:endParaRPr lang="nb-NO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47F90-7766-EF22-FD8F-849280F962D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Prosjektkanvas</a:t>
            </a: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593A34E2-6B11-6BC9-8171-CFD493C62401}"/>
              </a:ext>
            </a:extLst>
          </p:cNvPr>
          <p:cNvSpPr/>
          <p:nvPr userDrawn="1"/>
        </p:nvSpPr>
        <p:spPr>
          <a:xfrm rot="10800000">
            <a:off x="7626693" y="4122586"/>
            <a:ext cx="4185920" cy="1847230"/>
          </a:xfrm>
          <a:prstGeom prst="round2SameRect">
            <a:avLst>
              <a:gd name="adj1" fmla="val 3772"/>
              <a:gd name="adj2" fmla="val 0"/>
            </a:avLst>
          </a:prstGeom>
          <a:solidFill>
            <a:srgbClr val="E6E6FF"/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1221093-4047-8565-21E2-F8AB5739A0E4}"/>
              </a:ext>
            </a:extLst>
          </p:cNvPr>
          <p:cNvSpPr/>
          <p:nvPr userDrawn="1"/>
        </p:nvSpPr>
        <p:spPr>
          <a:xfrm>
            <a:off x="7626693" y="3799661"/>
            <a:ext cx="4185920" cy="322424"/>
          </a:xfrm>
          <a:custGeom>
            <a:avLst/>
            <a:gdLst>
              <a:gd name="connsiteX0" fmla="*/ 4185920 w 4185920"/>
              <a:gd name="connsiteY0" fmla="*/ 322425 h 322424"/>
              <a:gd name="connsiteX1" fmla="*/ 0 w 4185920"/>
              <a:gd name="connsiteY1" fmla="*/ 322425 h 322424"/>
              <a:gd name="connsiteX2" fmla="*/ 0 w 4185920"/>
              <a:gd name="connsiteY2" fmla="*/ 50738 h 322424"/>
              <a:gd name="connsiteX3" fmla="*/ 50738 w 4185920"/>
              <a:gd name="connsiteY3" fmla="*/ 0 h 322424"/>
              <a:gd name="connsiteX4" fmla="*/ 4135182 w 4185920"/>
              <a:gd name="connsiteY4" fmla="*/ 0 h 322424"/>
              <a:gd name="connsiteX5" fmla="*/ 4185920 w 4185920"/>
              <a:gd name="connsiteY5" fmla="*/ 50739 h 322424"/>
              <a:gd name="connsiteX6" fmla="*/ 4185920 w 4185920"/>
              <a:gd name="connsiteY6" fmla="*/ 322425 h 3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920" h="322424">
                <a:moveTo>
                  <a:pt x="4185920" y="322425"/>
                </a:moveTo>
                <a:lnTo>
                  <a:pt x="0" y="322425"/>
                </a:lnTo>
                <a:lnTo>
                  <a:pt x="0" y="50738"/>
                </a:lnTo>
                <a:cubicBezTo>
                  <a:pt x="0" y="22716"/>
                  <a:pt x="22716" y="0"/>
                  <a:pt x="50738" y="0"/>
                </a:cubicBezTo>
                <a:lnTo>
                  <a:pt x="4135182" y="0"/>
                </a:lnTo>
                <a:cubicBezTo>
                  <a:pt x="4163202" y="0"/>
                  <a:pt x="4185920" y="22717"/>
                  <a:pt x="4185920" y="50739"/>
                </a:cubicBezTo>
                <a:lnTo>
                  <a:pt x="4185920" y="322425"/>
                </a:lnTo>
                <a:close/>
              </a:path>
            </a:pathLst>
          </a:custGeom>
          <a:solidFill>
            <a:srgbClr val="C0C1FF"/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DEB5813E-FC4B-5784-683A-5CB11E5A3A11}"/>
              </a:ext>
            </a:extLst>
          </p:cNvPr>
          <p:cNvSpPr/>
          <p:nvPr userDrawn="1"/>
        </p:nvSpPr>
        <p:spPr>
          <a:xfrm rot="10800000">
            <a:off x="7626693" y="1860649"/>
            <a:ext cx="4185920" cy="1847230"/>
          </a:xfrm>
          <a:prstGeom prst="round2SameRect">
            <a:avLst>
              <a:gd name="adj1" fmla="val 3772"/>
              <a:gd name="adj2" fmla="val 0"/>
            </a:avLst>
          </a:prstGeom>
          <a:solidFill>
            <a:srgbClr val="E6E6FF"/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A051B3D-4893-D1F3-6606-95D129221F93}"/>
              </a:ext>
            </a:extLst>
          </p:cNvPr>
          <p:cNvSpPr/>
          <p:nvPr userDrawn="1"/>
        </p:nvSpPr>
        <p:spPr>
          <a:xfrm>
            <a:off x="7626693" y="1537724"/>
            <a:ext cx="4185920" cy="322424"/>
          </a:xfrm>
          <a:custGeom>
            <a:avLst/>
            <a:gdLst>
              <a:gd name="connsiteX0" fmla="*/ 4185920 w 4185920"/>
              <a:gd name="connsiteY0" fmla="*/ 322425 h 322424"/>
              <a:gd name="connsiteX1" fmla="*/ 0 w 4185920"/>
              <a:gd name="connsiteY1" fmla="*/ 322425 h 322424"/>
              <a:gd name="connsiteX2" fmla="*/ 0 w 4185920"/>
              <a:gd name="connsiteY2" fmla="*/ 50738 h 322424"/>
              <a:gd name="connsiteX3" fmla="*/ 50738 w 4185920"/>
              <a:gd name="connsiteY3" fmla="*/ 0 h 322424"/>
              <a:gd name="connsiteX4" fmla="*/ 4135182 w 4185920"/>
              <a:gd name="connsiteY4" fmla="*/ 0 h 322424"/>
              <a:gd name="connsiteX5" fmla="*/ 4185920 w 4185920"/>
              <a:gd name="connsiteY5" fmla="*/ 50739 h 322424"/>
              <a:gd name="connsiteX6" fmla="*/ 4185920 w 4185920"/>
              <a:gd name="connsiteY6" fmla="*/ 322425 h 3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920" h="322424">
                <a:moveTo>
                  <a:pt x="4185920" y="322425"/>
                </a:moveTo>
                <a:lnTo>
                  <a:pt x="0" y="322425"/>
                </a:lnTo>
                <a:lnTo>
                  <a:pt x="0" y="50738"/>
                </a:lnTo>
                <a:cubicBezTo>
                  <a:pt x="0" y="22716"/>
                  <a:pt x="22716" y="0"/>
                  <a:pt x="50738" y="0"/>
                </a:cubicBezTo>
                <a:lnTo>
                  <a:pt x="4135182" y="0"/>
                </a:lnTo>
                <a:cubicBezTo>
                  <a:pt x="4163202" y="0"/>
                  <a:pt x="4185920" y="22717"/>
                  <a:pt x="4185920" y="50739"/>
                </a:cubicBezTo>
                <a:lnTo>
                  <a:pt x="4185920" y="322425"/>
                </a:lnTo>
                <a:close/>
              </a:path>
            </a:pathLst>
          </a:custGeom>
          <a:solidFill>
            <a:srgbClr val="C0C1FF"/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BE5A33CB-BED4-4F38-AB3C-3B5CB5A39DDE}"/>
              </a:ext>
            </a:extLst>
          </p:cNvPr>
          <p:cNvSpPr/>
          <p:nvPr userDrawn="1"/>
        </p:nvSpPr>
        <p:spPr>
          <a:xfrm rot="10800000">
            <a:off x="375348" y="4125342"/>
            <a:ext cx="4185920" cy="1847230"/>
          </a:xfrm>
          <a:prstGeom prst="round2SameRect">
            <a:avLst>
              <a:gd name="adj1" fmla="val 3772"/>
              <a:gd name="adj2" fmla="val 0"/>
            </a:avLst>
          </a:prstGeom>
          <a:solidFill>
            <a:srgbClr val="E3F172">
              <a:alpha val="50000"/>
            </a:srgbClr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B91A5-E2CB-CFE7-EBBF-1674469CB436}"/>
              </a:ext>
            </a:extLst>
          </p:cNvPr>
          <p:cNvSpPr/>
          <p:nvPr userDrawn="1"/>
        </p:nvSpPr>
        <p:spPr>
          <a:xfrm>
            <a:off x="4681517" y="1531968"/>
            <a:ext cx="2845291" cy="4951532"/>
          </a:xfrm>
          <a:prstGeom prst="roundRect">
            <a:avLst>
              <a:gd name="adj" fmla="val 19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B2F2007D-CD3D-737E-C2F0-42C2759FADFB}"/>
              </a:ext>
            </a:extLst>
          </p:cNvPr>
          <p:cNvSpPr/>
          <p:nvPr userDrawn="1"/>
        </p:nvSpPr>
        <p:spPr>
          <a:xfrm rot="10800000">
            <a:off x="375348" y="1854893"/>
            <a:ext cx="4185920" cy="1847230"/>
          </a:xfrm>
          <a:prstGeom prst="round2SameRect">
            <a:avLst>
              <a:gd name="adj1" fmla="val 3772"/>
              <a:gd name="adj2" fmla="val 0"/>
            </a:avLst>
          </a:prstGeom>
          <a:solidFill>
            <a:srgbClr val="E3F172">
              <a:alpha val="50000"/>
            </a:srgbClr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C6E2B13-8114-22C9-8EE9-1C9509DA16C8}"/>
              </a:ext>
            </a:extLst>
          </p:cNvPr>
          <p:cNvSpPr/>
          <p:nvPr userDrawn="1"/>
        </p:nvSpPr>
        <p:spPr>
          <a:xfrm>
            <a:off x="375348" y="1531968"/>
            <a:ext cx="4185920" cy="322424"/>
          </a:xfrm>
          <a:custGeom>
            <a:avLst/>
            <a:gdLst>
              <a:gd name="connsiteX0" fmla="*/ 4185920 w 4185920"/>
              <a:gd name="connsiteY0" fmla="*/ 322425 h 322424"/>
              <a:gd name="connsiteX1" fmla="*/ 0 w 4185920"/>
              <a:gd name="connsiteY1" fmla="*/ 322425 h 322424"/>
              <a:gd name="connsiteX2" fmla="*/ 0 w 4185920"/>
              <a:gd name="connsiteY2" fmla="*/ 50738 h 322424"/>
              <a:gd name="connsiteX3" fmla="*/ 50738 w 4185920"/>
              <a:gd name="connsiteY3" fmla="*/ 0 h 322424"/>
              <a:gd name="connsiteX4" fmla="*/ 4135182 w 4185920"/>
              <a:gd name="connsiteY4" fmla="*/ 0 h 322424"/>
              <a:gd name="connsiteX5" fmla="*/ 4185920 w 4185920"/>
              <a:gd name="connsiteY5" fmla="*/ 50739 h 322424"/>
              <a:gd name="connsiteX6" fmla="*/ 4185920 w 4185920"/>
              <a:gd name="connsiteY6" fmla="*/ 322425 h 3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920" h="322424">
                <a:moveTo>
                  <a:pt x="4185920" y="322425"/>
                </a:moveTo>
                <a:lnTo>
                  <a:pt x="0" y="322425"/>
                </a:lnTo>
                <a:lnTo>
                  <a:pt x="0" y="50738"/>
                </a:lnTo>
                <a:cubicBezTo>
                  <a:pt x="0" y="22716"/>
                  <a:pt x="22716" y="0"/>
                  <a:pt x="50738" y="0"/>
                </a:cubicBezTo>
                <a:lnTo>
                  <a:pt x="4135182" y="0"/>
                </a:lnTo>
                <a:cubicBezTo>
                  <a:pt x="4163202" y="0"/>
                  <a:pt x="4185920" y="22717"/>
                  <a:pt x="4185920" y="50739"/>
                </a:cubicBezTo>
                <a:lnTo>
                  <a:pt x="4185920" y="322425"/>
                </a:lnTo>
                <a:close/>
              </a:path>
            </a:pathLst>
          </a:custGeom>
          <a:solidFill>
            <a:srgbClr val="D6E82B"/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3B98F6C-F592-2C81-9A77-79389BD78A9F}"/>
              </a:ext>
            </a:extLst>
          </p:cNvPr>
          <p:cNvSpPr/>
          <p:nvPr userDrawn="1"/>
        </p:nvSpPr>
        <p:spPr>
          <a:xfrm>
            <a:off x="375348" y="3803530"/>
            <a:ext cx="4185920" cy="322424"/>
          </a:xfrm>
          <a:custGeom>
            <a:avLst/>
            <a:gdLst>
              <a:gd name="connsiteX0" fmla="*/ 4185920 w 4185920"/>
              <a:gd name="connsiteY0" fmla="*/ 322425 h 322424"/>
              <a:gd name="connsiteX1" fmla="*/ 0 w 4185920"/>
              <a:gd name="connsiteY1" fmla="*/ 322425 h 322424"/>
              <a:gd name="connsiteX2" fmla="*/ 0 w 4185920"/>
              <a:gd name="connsiteY2" fmla="*/ 50738 h 322424"/>
              <a:gd name="connsiteX3" fmla="*/ 50738 w 4185920"/>
              <a:gd name="connsiteY3" fmla="*/ 0 h 322424"/>
              <a:gd name="connsiteX4" fmla="*/ 4135182 w 4185920"/>
              <a:gd name="connsiteY4" fmla="*/ 0 h 322424"/>
              <a:gd name="connsiteX5" fmla="*/ 4185920 w 4185920"/>
              <a:gd name="connsiteY5" fmla="*/ 50739 h 322424"/>
              <a:gd name="connsiteX6" fmla="*/ 4185920 w 4185920"/>
              <a:gd name="connsiteY6" fmla="*/ 322425 h 3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920" h="322424">
                <a:moveTo>
                  <a:pt x="4185920" y="322425"/>
                </a:moveTo>
                <a:lnTo>
                  <a:pt x="0" y="322425"/>
                </a:lnTo>
                <a:lnTo>
                  <a:pt x="0" y="50738"/>
                </a:lnTo>
                <a:cubicBezTo>
                  <a:pt x="0" y="22716"/>
                  <a:pt x="22716" y="0"/>
                  <a:pt x="50738" y="0"/>
                </a:cubicBezTo>
                <a:lnTo>
                  <a:pt x="4135182" y="0"/>
                </a:lnTo>
                <a:cubicBezTo>
                  <a:pt x="4163202" y="0"/>
                  <a:pt x="4185920" y="22717"/>
                  <a:pt x="4185920" y="50739"/>
                </a:cubicBezTo>
                <a:lnTo>
                  <a:pt x="4185920" y="322425"/>
                </a:lnTo>
                <a:close/>
              </a:path>
            </a:pathLst>
          </a:custGeom>
          <a:solidFill>
            <a:srgbClr val="D6E82B"/>
          </a:solidFill>
          <a:ln w="6336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3B780-B669-8806-C4C7-D39C9CF54AD8}"/>
              </a:ext>
            </a:extLst>
          </p:cNvPr>
          <p:cNvSpPr txBox="1"/>
          <p:nvPr userDrawn="1"/>
        </p:nvSpPr>
        <p:spPr>
          <a:xfrm>
            <a:off x="1382880" y="2514600"/>
            <a:ext cx="2130951" cy="361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Hvis dere lykkes, hvilken nytte vil prosjektet ha for samfunnet?</a:t>
            </a:r>
            <a:endParaRPr lang="nb-N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584E4D-52FF-0187-875B-CCC19028FF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9922" y="2195867"/>
            <a:ext cx="198000" cy="19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EFE50E0-F212-D72E-0D2F-6B0BDB231844}"/>
              </a:ext>
            </a:extLst>
          </p:cNvPr>
          <p:cNvSpPr txBox="1"/>
          <p:nvPr userDrawn="1"/>
        </p:nvSpPr>
        <p:spPr>
          <a:xfrm>
            <a:off x="1310955" y="4883999"/>
            <a:ext cx="2305796" cy="361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Hvis dere lykkes, hvilken nytte vil prosjektet ha for virksomheten?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0E91A94-6ED6-5D75-5E22-361F1E1B4F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3777" y="6094151"/>
            <a:ext cx="4196652" cy="38151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BAF3DE3-3826-CDEA-74D8-9EB052CA6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387" y="6102842"/>
            <a:ext cx="4187246" cy="3806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5CD156-B82C-80B9-4248-BCAB2338415C}"/>
              </a:ext>
            </a:extLst>
          </p:cNvPr>
          <p:cNvSpPr txBox="1"/>
          <p:nvPr userDrawn="1"/>
        </p:nvSpPr>
        <p:spPr>
          <a:xfrm>
            <a:off x="1249819" y="1576137"/>
            <a:ext cx="24280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dirty="0">
                <a:latin typeface="Arial" panose="020B0604020202020204" pitchFamily="34" charset="0"/>
                <a:cs typeface="Arial" panose="020B0604020202020204" pitchFamily="34" charset="0"/>
              </a:rPr>
              <a:t>Nytte for samfunnet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1326EF-CD60-A771-B341-9F201D3AF4A8}"/>
              </a:ext>
            </a:extLst>
          </p:cNvPr>
          <p:cNvSpPr txBox="1"/>
          <p:nvPr userDrawn="1"/>
        </p:nvSpPr>
        <p:spPr>
          <a:xfrm>
            <a:off x="1249819" y="3857674"/>
            <a:ext cx="24280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dirty="0">
                <a:latin typeface="Arial" panose="020B0604020202020204" pitchFamily="34" charset="0"/>
                <a:cs typeface="Arial" panose="020B0604020202020204" pitchFamily="34" charset="0"/>
              </a:rPr>
              <a:t>Nytte for virksomheten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72414C-B6DA-7927-0C14-E4FBD96DEF8A}"/>
              </a:ext>
            </a:extLst>
          </p:cNvPr>
          <p:cNvSpPr txBox="1"/>
          <p:nvPr userDrawn="1"/>
        </p:nvSpPr>
        <p:spPr>
          <a:xfrm>
            <a:off x="1428515" y="6196364"/>
            <a:ext cx="21309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Brukerbehov og nytteverdi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6EF2C0-EECE-7079-D0C0-2C2CBC217605}"/>
              </a:ext>
            </a:extLst>
          </p:cNvPr>
          <p:cNvSpPr txBox="1"/>
          <p:nvPr userDrawn="1"/>
        </p:nvSpPr>
        <p:spPr>
          <a:xfrm>
            <a:off x="8593719" y="6188529"/>
            <a:ext cx="21309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Kunnskapsbehov og forskning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0DC2B3-A87E-D81B-61AC-A849BB497AB4}"/>
              </a:ext>
            </a:extLst>
          </p:cNvPr>
          <p:cNvSpPr txBox="1"/>
          <p:nvPr userDrawn="1"/>
        </p:nvSpPr>
        <p:spPr>
          <a:xfrm>
            <a:off x="8593719" y="2632115"/>
            <a:ext cx="2268422" cy="361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Hvilken ny kunnskap trenger dere for å lykkes med prosjektet?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2F37C7-1A6C-EEF5-D157-21B057F2AC1F}"/>
              </a:ext>
            </a:extLst>
          </p:cNvPr>
          <p:cNvSpPr txBox="1"/>
          <p:nvPr userDrawn="1"/>
        </p:nvSpPr>
        <p:spPr>
          <a:xfrm>
            <a:off x="8749076" y="4883999"/>
            <a:ext cx="1930422" cy="361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98000"/>
              </a:lnSpc>
              <a:defRPr sz="1200">
                <a:latin typeface="PP Neue Montreal" panose="020B0504010101010104" pitchFamily="34" charset="77"/>
                <a:cs typeface="PP Neue Montreal" panose="020B0504010101010104" pitchFamily="34" charset="77"/>
              </a:defRPr>
            </a:lvl1pPr>
          </a:lstStyle>
          <a:p>
            <a:r>
              <a:rPr lang="nb-N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 skal dere arbeide for å få ny kunnskap?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41EB4E-0DB7-53CA-5AE9-A3236C0343DD}"/>
              </a:ext>
            </a:extLst>
          </p:cNvPr>
          <p:cNvSpPr txBox="1"/>
          <p:nvPr userDrawn="1"/>
        </p:nvSpPr>
        <p:spPr>
          <a:xfrm>
            <a:off x="8503025" y="1576137"/>
            <a:ext cx="24280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dirty="0">
                <a:latin typeface="Arial" panose="020B0604020202020204" pitchFamily="34" charset="0"/>
                <a:cs typeface="Arial" panose="020B0604020202020204" pitchFamily="34" charset="0"/>
              </a:rPr>
              <a:t>Behov for forskning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42EEF5-F68A-FB07-2955-8A6784DFC357}"/>
              </a:ext>
            </a:extLst>
          </p:cNvPr>
          <p:cNvSpPr txBox="1"/>
          <p:nvPr userDrawn="1"/>
        </p:nvSpPr>
        <p:spPr>
          <a:xfrm>
            <a:off x="8503025" y="3857674"/>
            <a:ext cx="24280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dirty="0">
                <a:latin typeface="Arial" panose="020B0604020202020204" pitchFamily="34" charset="0"/>
                <a:cs typeface="Arial" panose="020B0604020202020204" pitchFamily="34" charset="0"/>
              </a:rPr>
              <a:t>Forskningsaktiviteter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DA39BA3-F6E0-328E-90C6-1E8904D039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9922" y="4577743"/>
            <a:ext cx="198000" cy="19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476EA7-2422-FA81-FFBF-E5677DC54B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23936" y="4577743"/>
            <a:ext cx="198000" cy="198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9396450-A6E9-16AF-4D70-295F08D893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4102" y="2195867"/>
            <a:ext cx="198000" cy="198000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AFCB058-7C61-AFC2-6F0F-8DB9978B0BD4}"/>
              </a:ext>
            </a:extLst>
          </p:cNvPr>
          <p:cNvSpPr/>
          <p:nvPr userDrawn="1"/>
        </p:nvSpPr>
        <p:spPr>
          <a:xfrm rot="2700000">
            <a:off x="4700164" y="2374730"/>
            <a:ext cx="2779111" cy="2761347"/>
          </a:xfrm>
          <a:prstGeom prst="roundRect">
            <a:avLst>
              <a:gd name="adj" fmla="val 5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B1078B-0D12-D7CF-8040-37629E65D2BD}"/>
              </a:ext>
            </a:extLst>
          </p:cNvPr>
          <p:cNvSpPr txBox="1"/>
          <p:nvPr userDrawn="1"/>
        </p:nvSpPr>
        <p:spPr>
          <a:xfrm>
            <a:off x="5030525" y="3335363"/>
            <a:ext cx="2130951" cy="769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Hva er den</a:t>
            </a:r>
          </a:p>
          <a:p>
            <a:pPr algn="ctr">
              <a:lnSpc>
                <a:spcPct val="98000"/>
              </a:lnSpc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overordnede idéen</a:t>
            </a:r>
          </a:p>
          <a:p>
            <a:pPr algn="ctr">
              <a:lnSpc>
                <a:spcPct val="98000"/>
              </a:lnSpc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for prosjektet?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54C2C2-2B6A-AEAB-D18A-895D5D6CE0D9}"/>
              </a:ext>
            </a:extLst>
          </p:cNvPr>
          <p:cNvSpPr txBox="1"/>
          <p:nvPr userDrawn="1"/>
        </p:nvSpPr>
        <p:spPr>
          <a:xfrm>
            <a:off x="5040479" y="6200083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4930AB5-EF37-D868-9FCC-ADBAE4B99B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0565" y="2977682"/>
            <a:ext cx="198308" cy="19830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C4D61FD-3FE4-ECA3-694F-A2FEF1F98D9E}"/>
              </a:ext>
            </a:extLst>
          </p:cNvPr>
          <p:cNvSpPr txBox="1"/>
          <p:nvPr userDrawn="1"/>
        </p:nvSpPr>
        <p:spPr>
          <a:xfrm>
            <a:off x="375347" y="1149160"/>
            <a:ext cx="3681777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kumimoji="0" lang="nb-NO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Prosjektkanvas: et overblikk</a:t>
            </a:r>
            <a:endParaRPr lang="nb-NO" sz="25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D54900-B454-AB2B-CFE0-34B9B0A31FCC}"/>
              </a:ext>
            </a:extLst>
          </p:cNvPr>
          <p:cNvSpPr/>
          <p:nvPr userDrawn="1"/>
        </p:nvSpPr>
        <p:spPr>
          <a:xfrm>
            <a:off x="0" y="1064712"/>
            <a:ext cx="12192000" cy="57932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30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ordan bruke prosjektkanv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Graphic 62">
            <a:extLst>
              <a:ext uri="{FF2B5EF4-FFF2-40B4-BE49-F238E27FC236}">
                <a16:creationId xmlns:a16="http://schemas.microsoft.com/office/drawing/2014/main" id="{14211A0E-8AA6-A1B2-4822-9E93B781E3AC}"/>
              </a:ext>
            </a:extLst>
          </p:cNvPr>
          <p:cNvSpPr/>
          <p:nvPr userDrawn="1"/>
        </p:nvSpPr>
        <p:spPr>
          <a:xfrm>
            <a:off x="376157" y="2747468"/>
            <a:ext cx="3694732" cy="1333501"/>
          </a:xfrm>
          <a:prstGeom prst="roundRect">
            <a:avLst>
              <a:gd name="adj" fmla="val 3301"/>
            </a:avLst>
          </a:prstGeom>
          <a:solidFill>
            <a:srgbClr val="C5C9AB"/>
          </a:solidFill>
          <a:ln w="6355" cap="flat">
            <a:noFill/>
            <a:prstDash val="solid"/>
            <a:miter/>
          </a:ln>
        </p:spPr>
        <p:txBody>
          <a:bodyPr lIns="180000" tIns="180000" rIns="180000" bIns="180000" rtlCol="0" anchor="ctr"/>
          <a:lstStyle/>
          <a:p>
            <a:r>
              <a:rPr lang="nb-NO" noProof="1">
                <a:latin typeface="Arial" panose="020B0604020202020204" pitchFamily="34" charset="0"/>
                <a:cs typeface="Arial" panose="020B0604020202020204" pitchFamily="34" charset="0"/>
              </a:rPr>
              <a:t>Dialog</a:t>
            </a:r>
          </a:p>
          <a:p>
            <a:endParaRPr lang="nb-NO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Diskutere prosjektidéen med Forskningsrådets veiledere</a:t>
            </a:r>
            <a:r>
              <a:rPr lang="nb-NO" sz="1200" noProof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noProof="1">
                <a:solidFill>
                  <a:srgbClr val="000000"/>
                </a:solidFill>
                <a:effectLst/>
                <a:latin typeface="Helvetica" pitchFamily="2" charset="0"/>
              </a:rPr>
              <a:t>investorer og samarbeidspartnere.</a:t>
            </a:r>
          </a:p>
        </p:txBody>
      </p:sp>
      <p:cxnSp>
        <p:nvCxnSpPr>
          <p:cNvPr id="12" name="Straight Connector 29">
            <a:extLst>
              <a:ext uri="{FF2B5EF4-FFF2-40B4-BE49-F238E27FC236}">
                <a16:creationId xmlns:a16="http://schemas.microsoft.com/office/drawing/2014/main" id="{9CFC0FE8-E903-3914-D194-1C07B2311AD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224007" y="2601806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1">
            <a:extLst>
              <a:ext uri="{FF2B5EF4-FFF2-40B4-BE49-F238E27FC236}">
                <a16:creationId xmlns:a16="http://schemas.microsoft.com/office/drawing/2014/main" id="{E7DF5F4E-DB59-4DD9-5BF9-45B5CD1F4D9F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4007" y="2601806"/>
            <a:ext cx="77439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5">
            <a:extLst>
              <a:ext uri="{FF2B5EF4-FFF2-40B4-BE49-F238E27FC236}">
                <a16:creationId xmlns:a16="http://schemas.microsoft.com/office/drawing/2014/main" id="{ECF5FD80-1120-B813-1F43-0657B84E9CF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66862" y="2601805"/>
            <a:ext cx="1" cy="145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2">
            <a:extLst>
              <a:ext uri="{FF2B5EF4-FFF2-40B4-BE49-F238E27FC236}">
                <a16:creationId xmlns:a16="http://schemas.microsoft.com/office/drawing/2014/main" id="{557767E9-EAE6-3E6F-6CBC-0716202E233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92286" y="2601805"/>
            <a:ext cx="1" cy="145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3">
            <a:extLst>
              <a:ext uri="{FF2B5EF4-FFF2-40B4-BE49-F238E27FC236}">
                <a16:creationId xmlns:a16="http://schemas.microsoft.com/office/drawing/2014/main" id="{BC3E7D56-01FB-38C9-2EE6-546FA4CBC67A}"/>
              </a:ext>
            </a:extLst>
          </p:cNvPr>
          <p:cNvSpPr txBox="1"/>
          <p:nvPr userDrawn="1"/>
        </p:nvSpPr>
        <p:spPr>
          <a:xfrm>
            <a:off x="5921832" y="2389798"/>
            <a:ext cx="325410" cy="120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800" noProof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</p:txBody>
      </p:sp>
      <p:sp>
        <p:nvSpPr>
          <p:cNvPr id="18" name="Graphic 62">
            <a:extLst>
              <a:ext uri="{FF2B5EF4-FFF2-40B4-BE49-F238E27FC236}">
                <a16:creationId xmlns:a16="http://schemas.microsoft.com/office/drawing/2014/main" id="{B1C85971-CDC3-D2CB-D432-289ED44B4AEC}"/>
              </a:ext>
            </a:extLst>
          </p:cNvPr>
          <p:cNvSpPr/>
          <p:nvPr userDrawn="1"/>
        </p:nvSpPr>
        <p:spPr>
          <a:xfrm>
            <a:off x="4244112" y="2747468"/>
            <a:ext cx="3694732" cy="1333501"/>
          </a:xfrm>
          <a:prstGeom prst="roundRect">
            <a:avLst>
              <a:gd name="adj" fmla="val 3301"/>
            </a:avLst>
          </a:prstGeom>
          <a:solidFill>
            <a:srgbClr val="C5C9AB"/>
          </a:solidFill>
          <a:ln w="6355" cap="flat">
            <a:noFill/>
            <a:prstDash val="solid"/>
            <a:miter/>
          </a:ln>
        </p:spPr>
        <p:txBody>
          <a:bodyPr lIns="180000" rtlCol="0" anchor="ctr"/>
          <a:lstStyle/>
          <a:p>
            <a:pPr>
              <a:defRPr/>
            </a:pPr>
            <a:r>
              <a:rPr kumimoji="0" lang="nb-NO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Videreutvikle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Utvikle og forbedre prosjektidéen.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raphic 62">
            <a:extLst>
              <a:ext uri="{FF2B5EF4-FFF2-40B4-BE49-F238E27FC236}">
                <a16:creationId xmlns:a16="http://schemas.microsoft.com/office/drawing/2014/main" id="{34A5E490-F7EF-C286-C0A7-9927E46F5089}"/>
              </a:ext>
            </a:extLst>
          </p:cNvPr>
          <p:cNvSpPr/>
          <p:nvPr userDrawn="1"/>
        </p:nvSpPr>
        <p:spPr>
          <a:xfrm>
            <a:off x="8112068" y="2747468"/>
            <a:ext cx="3694732" cy="1333501"/>
          </a:xfrm>
          <a:prstGeom prst="roundRect">
            <a:avLst>
              <a:gd name="adj" fmla="val 3301"/>
            </a:avLst>
          </a:prstGeom>
          <a:solidFill>
            <a:srgbClr val="C5C9AB"/>
          </a:solidFill>
          <a:ln w="6355" cap="flat">
            <a:noFill/>
            <a:prstDash val="solid"/>
            <a:miter/>
          </a:ln>
        </p:spPr>
        <p:txBody>
          <a:bodyPr lIns="180000" rtlCol="0" anchor="ctr"/>
          <a:lstStyle/>
          <a:p>
            <a:pPr>
              <a:defRPr/>
            </a:pPr>
            <a:r>
              <a:rPr lang="nb-NO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Dokumentere</a:t>
            </a:r>
            <a:endParaRPr kumimoji="0" lang="nb-NO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Dokumentere, definere og oppsummere prosjektidéen.</a:t>
            </a:r>
            <a:endParaRPr kumimoji="0" lang="nb-NO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86">
            <a:extLst>
              <a:ext uri="{FF2B5EF4-FFF2-40B4-BE49-F238E27FC236}">
                <a16:creationId xmlns:a16="http://schemas.microsoft.com/office/drawing/2014/main" id="{316607AE-3CAB-712C-80D3-F607E2468D5B}"/>
              </a:ext>
            </a:extLst>
          </p:cNvPr>
          <p:cNvSpPr/>
          <p:nvPr userDrawn="1"/>
        </p:nvSpPr>
        <p:spPr>
          <a:xfrm>
            <a:off x="376157" y="486455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1" name="Rounded Rectangle 87">
            <a:extLst>
              <a:ext uri="{FF2B5EF4-FFF2-40B4-BE49-F238E27FC236}">
                <a16:creationId xmlns:a16="http://schemas.microsoft.com/office/drawing/2014/main" id="{CBFA5E41-EA7E-6DF9-9EF2-2EDF127FB79F}"/>
              </a:ext>
            </a:extLst>
          </p:cNvPr>
          <p:cNvSpPr/>
          <p:nvPr userDrawn="1"/>
        </p:nvSpPr>
        <p:spPr>
          <a:xfrm>
            <a:off x="1658440" y="486455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2" name="Rounded Rectangle 88">
            <a:extLst>
              <a:ext uri="{FF2B5EF4-FFF2-40B4-BE49-F238E27FC236}">
                <a16:creationId xmlns:a16="http://schemas.microsoft.com/office/drawing/2014/main" id="{C31570D7-A8CB-24FD-A662-A6F5DCAD0C7E}"/>
              </a:ext>
            </a:extLst>
          </p:cNvPr>
          <p:cNvSpPr/>
          <p:nvPr userDrawn="1"/>
        </p:nvSpPr>
        <p:spPr>
          <a:xfrm>
            <a:off x="2940723" y="486455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3" name="Rounded Rectangle 89">
            <a:extLst>
              <a:ext uri="{FF2B5EF4-FFF2-40B4-BE49-F238E27FC236}">
                <a16:creationId xmlns:a16="http://schemas.microsoft.com/office/drawing/2014/main" id="{F492C1E1-5DA5-198B-8923-97CBF7A6EF61}"/>
              </a:ext>
            </a:extLst>
          </p:cNvPr>
          <p:cNvSpPr/>
          <p:nvPr userDrawn="1"/>
        </p:nvSpPr>
        <p:spPr>
          <a:xfrm>
            <a:off x="4223006" y="486455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4" name="Rounded Rectangle 90">
            <a:extLst>
              <a:ext uri="{FF2B5EF4-FFF2-40B4-BE49-F238E27FC236}">
                <a16:creationId xmlns:a16="http://schemas.microsoft.com/office/drawing/2014/main" id="{61590FB1-DFB7-4A4F-1731-3EAB625C60E1}"/>
              </a:ext>
            </a:extLst>
          </p:cNvPr>
          <p:cNvSpPr/>
          <p:nvPr userDrawn="1"/>
        </p:nvSpPr>
        <p:spPr>
          <a:xfrm>
            <a:off x="5505289" y="486455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5" name="Rounded Rectangle 91">
            <a:extLst>
              <a:ext uri="{FF2B5EF4-FFF2-40B4-BE49-F238E27FC236}">
                <a16:creationId xmlns:a16="http://schemas.microsoft.com/office/drawing/2014/main" id="{01A4C7B9-B2D3-7776-A526-373F5F25300E}"/>
              </a:ext>
            </a:extLst>
          </p:cNvPr>
          <p:cNvSpPr/>
          <p:nvPr userDrawn="1"/>
        </p:nvSpPr>
        <p:spPr>
          <a:xfrm>
            <a:off x="6787572" y="486455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6" name="Rounded Rectangle 92">
            <a:extLst>
              <a:ext uri="{FF2B5EF4-FFF2-40B4-BE49-F238E27FC236}">
                <a16:creationId xmlns:a16="http://schemas.microsoft.com/office/drawing/2014/main" id="{3BFFFB3D-FFCA-B3E7-F8E1-5AD3BE4BB50A}"/>
              </a:ext>
            </a:extLst>
          </p:cNvPr>
          <p:cNvSpPr/>
          <p:nvPr userDrawn="1"/>
        </p:nvSpPr>
        <p:spPr>
          <a:xfrm>
            <a:off x="9348367" y="486455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7" name="Rounded Rectangle 93">
            <a:extLst>
              <a:ext uri="{FF2B5EF4-FFF2-40B4-BE49-F238E27FC236}">
                <a16:creationId xmlns:a16="http://schemas.microsoft.com/office/drawing/2014/main" id="{63F3F9BE-5577-474F-D5C5-B889DEE4E7C9}"/>
              </a:ext>
            </a:extLst>
          </p:cNvPr>
          <p:cNvSpPr/>
          <p:nvPr userDrawn="1"/>
        </p:nvSpPr>
        <p:spPr>
          <a:xfrm>
            <a:off x="8068876" y="486455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8" name="Rounded Rectangle 94">
            <a:extLst>
              <a:ext uri="{FF2B5EF4-FFF2-40B4-BE49-F238E27FC236}">
                <a16:creationId xmlns:a16="http://schemas.microsoft.com/office/drawing/2014/main" id="{FD7394A7-8A0D-04F2-324C-3439CE19318A}"/>
              </a:ext>
            </a:extLst>
          </p:cNvPr>
          <p:cNvSpPr/>
          <p:nvPr userDrawn="1"/>
        </p:nvSpPr>
        <p:spPr>
          <a:xfrm>
            <a:off x="10634420" y="4864559"/>
            <a:ext cx="1181423" cy="1325105"/>
          </a:xfrm>
          <a:prstGeom prst="roundRect">
            <a:avLst>
              <a:gd name="adj" fmla="val 2893"/>
            </a:avLst>
          </a:prstGeom>
          <a:solidFill>
            <a:srgbClr val="E6E6FF">
              <a:alpha val="396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cxnSp>
        <p:nvCxnSpPr>
          <p:cNvPr id="29" name="Straight Connector 95">
            <a:extLst>
              <a:ext uri="{FF2B5EF4-FFF2-40B4-BE49-F238E27FC236}">
                <a16:creationId xmlns:a16="http://schemas.microsoft.com/office/drawing/2014/main" id="{73BB9B46-FD5D-A5CA-D055-5C13C4ABAD1F}"/>
              </a:ext>
            </a:extLst>
          </p:cNvPr>
          <p:cNvCxnSpPr>
            <a:cxnSpLocks/>
          </p:cNvCxnSpPr>
          <p:nvPr userDrawn="1"/>
        </p:nvCxnSpPr>
        <p:spPr>
          <a:xfrm flipH="1">
            <a:off x="996381" y="4724038"/>
            <a:ext cx="102064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96">
            <a:extLst>
              <a:ext uri="{FF2B5EF4-FFF2-40B4-BE49-F238E27FC236}">
                <a16:creationId xmlns:a16="http://schemas.microsoft.com/office/drawing/2014/main" id="{6D4F0C15-92D1-031A-F56B-21B047A2510A}"/>
              </a:ext>
            </a:extLst>
          </p:cNvPr>
          <p:cNvSpPr txBox="1"/>
          <p:nvPr userDrawn="1"/>
        </p:nvSpPr>
        <p:spPr>
          <a:xfrm>
            <a:off x="6008923" y="4519778"/>
            <a:ext cx="165110" cy="120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800" noProof="1">
                <a:latin typeface="Arial" panose="020B0604020202020204" pitchFamily="34" charset="0"/>
                <a:cs typeface="Arial" panose="020B0604020202020204" pitchFamily="34" charset="0"/>
              </a:rPr>
              <a:t>Mål</a:t>
            </a:r>
          </a:p>
        </p:txBody>
      </p:sp>
      <p:cxnSp>
        <p:nvCxnSpPr>
          <p:cNvPr id="31" name="Straight Connector 100">
            <a:extLst>
              <a:ext uri="{FF2B5EF4-FFF2-40B4-BE49-F238E27FC236}">
                <a16:creationId xmlns:a16="http://schemas.microsoft.com/office/drawing/2014/main" id="{200EBF19-C6B9-BED7-8E35-A3493465C26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01757" y="472403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1">
            <a:extLst>
              <a:ext uri="{FF2B5EF4-FFF2-40B4-BE49-F238E27FC236}">
                <a16:creationId xmlns:a16="http://schemas.microsoft.com/office/drawing/2014/main" id="{ADE84152-7F7C-0E25-3D46-7FC62438AE8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1202843" y="472403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2">
            <a:extLst>
              <a:ext uri="{FF2B5EF4-FFF2-40B4-BE49-F238E27FC236}">
                <a16:creationId xmlns:a16="http://schemas.microsoft.com/office/drawing/2014/main" id="{EB9664A4-94A3-3A39-F927-CCF6915B395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648127" y="472403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3">
            <a:extLst>
              <a:ext uri="{FF2B5EF4-FFF2-40B4-BE49-F238E27FC236}">
                <a16:creationId xmlns:a16="http://schemas.microsoft.com/office/drawing/2014/main" id="{3E5E1E16-DB41-FF14-A4D2-38F4AF805CB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98582" y="472403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4">
            <a:extLst>
              <a:ext uri="{FF2B5EF4-FFF2-40B4-BE49-F238E27FC236}">
                <a16:creationId xmlns:a16="http://schemas.microsoft.com/office/drawing/2014/main" id="{2CA9B42F-274A-E887-1201-265089A866A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49037" y="472403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05">
            <a:extLst>
              <a:ext uri="{FF2B5EF4-FFF2-40B4-BE49-F238E27FC236}">
                <a16:creationId xmlns:a16="http://schemas.microsoft.com/office/drawing/2014/main" id="{EA5C3186-8FB1-BDA5-9B15-80AD35B2997B}"/>
              </a:ext>
            </a:extLst>
          </p:cNvPr>
          <p:cNvSpPr txBox="1"/>
          <p:nvPr userDrawn="1"/>
        </p:nvSpPr>
        <p:spPr>
          <a:xfrm>
            <a:off x="589088" y="5488366"/>
            <a:ext cx="7658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Avklare</a:t>
            </a:r>
            <a:endParaRPr lang="nb-NO" sz="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06">
            <a:extLst>
              <a:ext uri="{FF2B5EF4-FFF2-40B4-BE49-F238E27FC236}">
                <a16:creationId xmlns:a16="http://schemas.microsoft.com/office/drawing/2014/main" id="{F257DDDB-AFE8-897D-56CB-DB893726C3AC}"/>
              </a:ext>
            </a:extLst>
          </p:cNvPr>
          <p:cNvSpPr txBox="1"/>
          <p:nvPr userDrawn="1"/>
        </p:nvSpPr>
        <p:spPr>
          <a:xfrm>
            <a:off x="1883196" y="5488366"/>
            <a:ext cx="7658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Mangler &amp; svakheter</a:t>
            </a:r>
            <a:endParaRPr lang="nb-NO" sz="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07">
            <a:extLst>
              <a:ext uri="{FF2B5EF4-FFF2-40B4-BE49-F238E27FC236}">
                <a16:creationId xmlns:a16="http://schemas.microsoft.com/office/drawing/2014/main" id="{32785B23-BACB-93D1-4C75-EB63A0F0EE0A}"/>
              </a:ext>
            </a:extLst>
          </p:cNvPr>
          <p:cNvSpPr txBox="1"/>
          <p:nvPr userDrawn="1"/>
        </p:nvSpPr>
        <p:spPr>
          <a:xfrm>
            <a:off x="3161806" y="5488366"/>
            <a:ext cx="7658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Neste steg</a:t>
            </a:r>
            <a:endParaRPr lang="nb-NO" sz="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08">
            <a:extLst>
              <a:ext uri="{FF2B5EF4-FFF2-40B4-BE49-F238E27FC236}">
                <a16:creationId xmlns:a16="http://schemas.microsoft.com/office/drawing/2014/main" id="{7C17632E-26EB-C473-2B07-73A565B277BA}"/>
              </a:ext>
            </a:extLst>
          </p:cNvPr>
          <p:cNvSpPr txBox="1"/>
          <p:nvPr userDrawn="1"/>
        </p:nvSpPr>
        <p:spPr>
          <a:xfrm>
            <a:off x="4347426" y="5488366"/>
            <a:ext cx="937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Kartlegge og få oversikt</a:t>
            </a:r>
            <a:endParaRPr lang="nb-NO" sz="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109">
            <a:extLst>
              <a:ext uri="{FF2B5EF4-FFF2-40B4-BE49-F238E27FC236}">
                <a16:creationId xmlns:a16="http://schemas.microsoft.com/office/drawing/2014/main" id="{767DFCAE-8374-770C-E693-0351AE6D310A}"/>
              </a:ext>
            </a:extLst>
          </p:cNvPr>
          <p:cNvSpPr txBox="1"/>
          <p:nvPr userDrawn="1"/>
        </p:nvSpPr>
        <p:spPr>
          <a:xfrm>
            <a:off x="5626036" y="5488366"/>
            <a:ext cx="9374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nye muligheter</a:t>
            </a:r>
            <a:endParaRPr lang="nb-NO" sz="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110">
            <a:extLst>
              <a:ext uri="{FF2B5EF4-FFF2-40B4-BE49-F238E27FC236}">
                <a16:creationId xmlns:a16="http://schemas.microsoft.com/office/drawing/2014/main" id="{516095B7-7B03-C5AF-9B74-3EFAD1E290DD}"/>
              </a:ext>
            </a:extLst>
          </p:cNvPr>
          <p:cNvSpPr txBox="1"/>
          <p:nvPr userDrawn="1"/>
        </p:nvSpPr>
        <p:spPr>
          <a:xfrm>
            <a:off x="6970352" y="5488366"/>
            <a:ext cx="786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Prioritere og spisse</a:t>
            </a:r>
            <a:endParaRPr lang="nb-NO" sz="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111">
            <a:extLst>
              <a:ext uri="{FF2B5EF4-FFF2-40B4-BE49-F238E27FC236}">
                <a16:creationId xmlns:a16="http://schemas.microsoft.com/office/drawing/2014/main" id="{A6C3C3A9-7E5D-7DCD-267C-97D65CA42A1F}"/>
              </a:ext>
            </a:extLst>
          </p:cNvPr>
          <p:cNvSpPr txBox="1"/>
          <p:nvPr userDrawn="1"/>
        </p:nvSpPr>
        <p:spPr>
          <a:xfrm>
            <a:off x="9448248" y="5488366"/>
            <a:ext cx="1002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Dokumentere prosjektidéen</a:t>
            </a:r>
            <a:endParaRPr lang="nb-NO" sz="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112">
            <a:extLst>
              <a:ext uri="{FF2B5EF4-FFF2-40B4-BE49-F238E27FC236}">
                <a16:creationId xmlns:a16="http://schemas.microsoft.com/office/drawing/2014/main" id="{BBF88B4D-A2EF-0D66-1D57-845C5E8105BD}"/>
              </a:ext>
            </a:extLst>
          </p:cNvPr>
          <p:cNvSpPr txBox="1"/>
          <p:nvPr userDrawn="1"/>
        </p:nvSpPr>
        <p:spPr>
          <a:xfrm>
            <a:off x="8166944" y="5488366"/>
            <a:ext cx="1002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Definere prosjektidéen</a:t>
            </a:r>
            <a:endParaRPr lang="nb-NO" sz="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13">
            <a:extLst>
              <a:ext uri="{FF2B5EF4-FFF2-40B4-BE49-F238E27FC236}">
                <a16:creationId xmlns:a16="http://schemas.microsoft.com/office/drawing/2014/main" id="{87BBBB03-4BB4-9BDC-27BE-E22EEF312F92}"/>
              </a:ext>
            </a:extLst>
          </p:cNvPr>
          <p:cNvSpPr txBox="1"/>
          <p:nvPr userDrawn="1"/>
        </p:nvSpPr>
        <p:spPr>
          <a:xfrm>
            <a:off x="10723973" y="5488366"/>
            <a:ext cx="10023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endParaRPr lang="nb-NO" sz="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14">
            <a:extLst>
              <a:ext uri="{FF2B5EF4-FFF2-40B4-BE49-F238E27FC236}">
                <a16:creationId xmlns:a16="http://schemas.microsoft.com/office/drawing/2014/main" id="{DB2DCF19-0DDE-4AD6-C581-21F20F36E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580" y="5169356"/>
            <a:ext cx="224223" cy="224223"/>
          </a:xfrm>
          <a:prstGeom prst="rect">
            <a:avLst/>
          </a:prstGeom>
        </p:spPr>
      </p:pic>
      <p:pic>
        <p:nvPicPr>
          <p:cNvPr id="46" name="Picture 115">
            <a:extLst>
              <a:ext uri="{FF2B5EF4-FFF2-40B4-BE49-F238E27FC236}">
                <a16:creationId xmlns:a16="http://schemas.microsoft.com/office/drawing/2014/main" id="{9EC2B76F-4958-E957-A2FF-C40B7ED766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6510" y="5169356"/>
            <a:ext cx="224223" cy="224223"/>
          </a:xfrm>
          <a:prstGeom prst="rect">
            <a:avLst/>
          </a:prstGeom>
        </p:spPr>
      </p:pic>
      <p:pic>
        <p:nvPicPr>
          <p:cNvPr id="47" name="Picture 116">
            <a:extLst>
              <a:ext uri="{FF2B5EF4-FFF2-40B4-BE49-F238E27FC236}">
                <a16:creationId xmlns:a16="http://schemas.microsoft.com/office/drawing/2014/main" id="{8D380A27-842A-7514-36F3-972C8DCDBB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7440" y="5169356"/>
            <a:ext cx="224223" cy="224223"/>
          </a:xfrm>
          <a:prstGeom prst="rect">
            <a:avLst/>
          </a:prstGeom>
        </p:spPr>
      </p:pic>
      <p:pic>
        <p:nvPicPr>
          <p:cNvPr id="48" name="Picture 117">
            <a:extLst>
              <a:ext uri="{FF2B5EF4-FFF2-40B4-BE49-F238E27FC236}">
                <a16:creationId xmlns:a16="http://schemas.microsoft.com/office/drawing/2014/main" id="{94E39495-3170-7BBB-F443-5A304F7EB4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08370" y="5169356"/>
            <a:ext cx="224223" cy="224223"/>
          </a:xfrm>
          <a:prstGeom prst="rect">
            <a:avLst/>
          </a:prstGeom>
        </p:spPr>
      </p:pic>
      <p:pic>
        <p:nvPicPr>
          <p:cNvPr id="49" name="Picture 118">
            <a:extLst>
              <a:ext uri="{FF2B5EF4-FFF2-40B4-BE49-F238E27FC236}">
                <a16:creationId xmlns:a16="http://schemas.microsoft.com/office/drawing/2014/main" id="{B21F7F5A-677F-A408-59CE-2F4A40EF22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89300" y="5169356"/>
            <a:ext cx="224223" cy="224223"/>
          </a:xfrm>
          <a:prstGeom prst="rect">
            <a:avLst/>
          </a:prstGeom>
        </p:spPr>
      </p:pic>
      <p:pic>
        <p:nvPicPr>
          <p:cNvPr id="50" name="Picture 119">
            <a:extLst>
              <a:ext uri="{FF2B5EF4-FFF2-40B4-BE49-F238E27FC236}">
                <a16:creationId xmlns:a16="http://schemas.microsoft.com/office/drawing/2014/main" id="{83559C99-7394-C780-125A-AA60EA8FBA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70230" y="5169356"/>
            <a:ext cx="224223" cy="224223"/>
          </a:xfrm>
          <a:prstGeom prst="rect">
            <a:avLst/>
          </a:prstGeom>
        </p:spPr>
      </p:pic>
      <p:pic>
        <p:nvPicPr>
          <p:cNvPr id="51" name="Picture 120">
            <a:extLst>
              <a:ext uri="{FF2B5EF4-FFF2-40B4-BE49-F238E27FC236}">
                <a16:creationId xmlns:a16="http://schemas.microsoft.com/office/drawing/2014/main" id="{CD9EE21C-A2BB-BF3E-CB0A-F3B09FF6C92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29672" y="5169356"/>
            <a:ext cx="224223" cy="224223"/>
          </a:xfrm>
          <a:prstGeom prst="rect">
            <a:avLst/>
          </a:prstGeom>
        </p:spPr>
      </p:pic>
      <p:pic>
        <p:nvPicPr>
          <p:cNvPr id="52" name="Picture 121">
            <a:extLst>
              <a:ext uri="{FF2B5EF4-FFF2-40B4-BE49-F238E27FC236}">
                <a16:creationId xmlns:a16="http://schemas.microsoft.com/office/drawing/2014/main" id="{909A9AA8-1A81-DD98-8B48-7CD50308B96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48828" y="5169356"/>
            <a:ext cx="224223" cy="224223"/>
          </a:xfrm>
          <a:prstGeom prst="rect">
            <a:avLst/>
          </a:prstGeom>
        </p:spPr>
      </p:pic>
      <p:pic>
        <p:nvPicPr>
          <p:cNvPr id="53" name="Picture 122">
            <a:extLst>
              <a:ext uri="{FF2B5EF4-FFF2-40B4-BE49-F238E27FC236}">
                <a16:creationId xmlns:a16="http://schemas.microsoft.com/office/drawing/2014/main" id="{91BBF999-63B4-B7E9-77C8-99A0ED4A546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13018" y="5169356"/>
            <a:ext cx="224223" cy="224223"/>
          </a:xfrm>
          <a:prstGeom prst="rect">
            <a:avLst/>
          </a:prstGeom>
        </p:spPr>
      </p:pic>
      <p:cxnSp>
        <p:nvCxnSpPr>
          <p:cNvPr id="54" name="Straight Connector 6">
            <a:extLst>
              <a:ext uri="{FF2B5EF4-FFF2-40B4-BE49-F238E27FC236}">
                <a16:creationId xmlns:a16="http://schemas.microsoft.com/office/drawing/2014/main" id="{77913E94-BB9A-9FCE-C84F-05C5C53806E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60521" y="472403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8">
            <a:extLst>
              <a:ext uri="{FF2B5EF4-FFF2-40B4-BE49-F238E27FC236}">
                <a16:creationId xmlns:a16="http://schemas.microsoft.com/office/drawing/2014/main" id="{A08E1ABB-B436-0537-8FFB-C35725C3DFD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381282" y="472403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9">
            <a:extLst>
              <a:ext uri="{FF2B5EF4-FFF2-40B4-BE49-F238E27FC236}">
                <a16:creationId xmlns:a16="http://schemas.microsoft.com/office/drawing/2014/main" id="{41FC43E9-5016-9257-6479-09480DB660F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27268" y="472403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>
            <a:extLst>
              <a:ext uri="{FF2B5EF4-FFF2-40B4-BE49-F238E27FC236}">
                <a16:creationId xmlns:a16="http://schemas.microsoft.com/office/drawing/2014/main" id="{5B8BC8CD-8F1F-2BB1-A9B5-F4213B4C058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281490" y="4724038"/>
            <a:ext cx="1132" cy="145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56A0EFAB-3873-5AB2-5D39-B3EAA54DB642}"/>
              </a:ext>
            </a:extLst>
          </p:cNvPr>
          <p:cNvSpPr txBox="1"/>
          <p:nvPr userDrawn="1"/>
        </p:nvSpPr>
        <p:spPr>
          <a:xfrm>
            <a:off x="376157" y="1133463"/>
            <a:ext cx="5129132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kumimoji="0" lang="nb-NO" sz="25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Slik kan du bruke prosjektkanvas</a:t>
            </a:r>
            <a:endParaRPr lang="nb-NO" sz="2500" dirty="0"/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857DADAB-0017-1632-BFB6-1D748D8EC0D8}"/>
              </a:ext>
            </a:extLst>
          </p:cNvPr>
          <p:cNvSpPr txBox="1"/>
          <p:nvPr userDrawn="1"/>
        </p:nvSpPr>
        <p:spPr>
          <a:xfrm>
            <a:off x="6213523" y="1128821"/>
            <a:ext cx="5593273" cy="723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100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nb-NO" sz="1200" noProof="1">
                <a:latin typeface="Arial" panose="020B0604020202020204" pitchFamily="34" charset="0"/>
                <a:cs typeface="Arial" panose="020B0604020202020204" pitchFamily="34" charset="0"/>
              </a:rPr>
              <a:t>Prosjektkanvas er Forskningsrådets verktøy for å ta deg fra idé til FoU-prosjekt. Bruk kanvasen for å utarbeide beskrivelse av prosjektet ditt. Den er også godt egnet for dialog med aktører som er involvert i prosjektet. </a:t>
            </a:r>
          </a:p>
          <a:p>
            <a:pPr marL="8100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nb-NO" sz="1200" noProof="1">
                <a:latin typeface="Arial" panose="020B0604020202020204" pitchFamily="34" charset="0"/>
                <a:cs typeface="Arial" panose="020B0604020202020204" pitchFamily="34" charset="0"/>
              </a:rPr>
              <a:t>Prosjektkanvas kan også hjelpe deg å avklare om du har et FoU-prosjekt.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330778-A422-5293-1C4F-96D126D51BF9}"/>
              </a:ext>
            </a:extLst>
          </p:cNvPr>
          <p:cNvSpPr/>
          <p:nvPr userDrawn="1"/>
        </p:nvSpPr>
        <p:spPr>
          <a:xfrm>
            <a:off x="0" y="1064712"/>
            <a:ext cx="12192000" cy="57932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006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jektkanvas med hjelpespørsmå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9DEA2-AB05-98C9-9AA7-89321929AF9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1781BDF-6704-524E-9BFE-1BDEE700A277}" type="datetime1">
              <a:rPr lang="nb-NO" smtClean="0"/>
              <a:t>12.02.2026</a:t>
            </a:fld>
            <a:endParaRPr lang="nb-NO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47F90-7766-EF22-FD8F-849280F962D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Prosjektkanvas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4D61FD-3FE4-ECA3-694F-A2FEF1F98D9E}"/>
              </a:ext>
            </a:extLst>
          </p:cNvPr>
          <p:cNvSpPr txBox="1"/>
          <p:nvPr userDrawn="1"/>
        </p:nvSpPr>
        <p:spPr>
          <a:xfrm>
            <a:off x="375347" y="1149160"/>
            <a:ext cx="3681777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kumimoji="0" lang="en-US" sz="12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Prosjektkanvas med hjelpespørsmål</a:t>
            </a:r>
            <a:endParaRPr lang="en-US" sz="2500" noProof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09B8AF-F92B-90EF-ECFA-0EE3B7459EEF}"/>
              </a:ext>
            </a:extLst>
          </p:cNvPr>
          <p:cNvGrpSpPr/>
          <p:nvPr userDrawn="1"/>
        </p:nvGrpSpPr>
        <p:grpSpPr>
          <a:xfrm rot="10800000">
            <a:off x="7625366" y="3799427"/>
            <a:ext cx="4187247" cy="2161246"/>
            <a:chOff x="7205255" y="1534399"/>
            <a:chExt cx="4187247" cy="2161246"/>
          </a:xfrm>
        </p:grpSpPr>
        <p:sp>
          <p:nvSpPr>
            <p:cNvPr id="8" name="Rounded Rectangle 76">
              <a:extLst>
                <a:ext uri="{FF2B5EF4-FFF2-40B4-BE49-F238E27FC236}">
                  <a16:creationId xmlns:a16="http://schemas.microsoft.com/office/drawing/2014/main" id="{ABE67217-E371-1048-6DD4-93AFC08D44DE}"/>
                </a:ext>
              </a:extLst>
            </p:cNvPr>
            <p:cNvSpPr/>
            <p:nvPr/>
          </p:nvSpPr>
          <p:spPr>
            <a:xfrm>
              <a:off x="7205256" y="1534402"/>
              <a:ext cx="4187246" cy="2161243"/>
            </a:xfrm>
            <a:prstGeom prst="roundRect">
              <a:avLst>
                <a:gd name="adj" fmla="val 2469"/>
              </a:avLst>
            </a:prstGeom>
            <a:solidFill>
              <a:srgbClr val="E6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noProof="0" dirty="0"/>
            </a:p>
          </p:txBody>
        </p:sp>
        <p:sp>
          <p:nvSpPr>
            <p:cNvPr id="10" name="Round Same Side Corner Rectangle 77">
              <a:extLst>
                <a:ext uri="{FF2B5EF4-FFF2-40B4-BE49-F238E27FC236}">
                  <a16:creationId xmlns:a16="http://schemas.microsoft.com/office/drawing/2014/main" id="{BAED1C8D-D480-1A10-8593-48F43F851853}"/>
                </a:ext>
              </a:extLst>
            </p:cNvPr>
            <p:cNvSpPr/>
            <p:nvPr/>
          </p:nvSpPr>
          <p:spPr>
            <a:xfrm rot="16200000">
              <a:off x="6308076" y="2431578"/>
              <a:ext cx="2161242" cy="366883"/>
            </a:xfrm>
            <a:prstGeom prst="round2SameRect">
              <a:avLst>
                <a:gd name="adj1" fmla="val 12776"/>
                <a:gd name="adj2" fmla="val 0"/>
              </a:avLst>
            </a:prstGeom>
            <a:solidFill>
              <a:srgbClr val="C0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noProof="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8877CC-0A87-E014-6286-875D0ECAEB21}"/>
              </a:ext>
            </a:extLst>
          </p:cNvPr>
          <p:cNvGrpSpPr/>
          <p:nvPr userDrawn="1"/>
        </p:nvGrpSpPr>
        <p:grpSpPr>
          <a:xfrm rot="10800000">
            <a:off x="7625366" y="1534399"/>
            <a:ext cx="4187247" cy="2161246"/>
            <a:chOff x="7205255" y="1534399"/>
            <a:chExt cx="4187247" cy="2161246"/>
          </a:xfrm>
        </p:grpSpPr>
        <p:sp>
          <p:nvSpPr>
            <p:cNvPr id="34" name="Rounded Rectangle 76">
              <a:extLst>
                <a:ext uri="{FF2B5EF4-FFF2-40B4-BE49-F238E27FC236}">
                  <a16:creationId xmlns:a16="http://schemas.microsoft.com/office/drawing/2014/main" id="{C1FA770C-8A78-B5C4-B04C-A0AB15E7B9CD}"/>
                </a:ext>
              </a:extLst>
            </p:cNvPr>
            <p:cNvSpPr/>
            <p:nvPr/>
          </p:nvSpPr>
          <p:spPr>
            <a:xfrm>
              <a:off x="7205256" y="1534402"/>
              <a:ext cx="4187246" cy="2161243"/>
            </a:xfrm>
            <a:prstGeom prst="roundRect">
              <a:avLst>
                <a:gd name="adj" fmla="val 2469"/>
              </a:avLst>
            </a:prstGeom>
            <a:solidFill>
              <a:srgbClr val="E6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noProof="0" dirty="0"/>
            </a:p>
          </p:txBody>
        </p:sp>
        <p:sp>
          <p:nvSpPr>
            <p:cNvPr id="40" name="Round Same Side Corner Rectangle 77">
              <a:extLst>
                <a:ext uri="{FF2B5EF4-FFF2-40B4-BE49-F238E27FC236}">
                  <a16:creationId xmlns:a16="http://schemas.microsoft.com/office/drawing/2014/main" id="{59A09565-871A-C130-5F84-E4FDE9C169D9}"/>
                </a:ext>
              </a:extLst>
            </p:cNvPr>
            <p:cNvSpPr/>
            <p:nvPr/>
          </p:nvSpPr>
          <p:spPr>
            <a:xfrm rot="16200000">
              <a:off x="6308076" y="2431578"/>
              <a:ext cx="2161242" cy="366883"/>
            </a:xfrm>
            <a:prstGeom prst="round2SameRect">
              <a:avLst>
                <a:gd name="adj1" fmla="val 12776"/>
                <a:gd name="adj2" fmla="val 0"/>
              </a:avLst>
            </a:prstGeom>
            <a:solidFill>
              <a:srgbClr val="C0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noProof="0" dirty="0"/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73A6811-EC04-720C-9114-971E61187FF2}"/>
              </a:ext>
            </a:extLst>
          </p:cNvPr>
          <p:cNvSpPr/>
          <p:nvPr userDrawn="1"/>
        </p:nvSpPr>
        <p:spPr>
          <a:xfrm>
            <a:off x="4681517" y="1531968"/>
            <a:ext cx="2845291" cy="4951532"/>
          </a:xfrm>
          <a:prstGeom prst="roundRect">
            <a:avLst>
              <a:gd name="adj" fmla="val 19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3" name="Rounded Rectangle 78">
            <a:extLst>
              <a:ext uri="{FF2B5EF4-FFF2-40B4-BE49-F238E27FC236}">
                <a16:creationId xmlns:a16="http://schemas.microsoft.com/office/drawing/2014/main" id="{066D5865-38DC-DFF3-DCC2-F55176328D1F}"/>
              </a:ext>
            </a:extLst>
          </p:cNvPr>
          <p:cNvSpPr/>
          <p:nvPr userDrawn="1"/>
        </p:nvSpPr>
        <p:spPr>
          <a:xfrm>
            <a:off x="374784" y="3803530"/>
            <a:ext cx="4187246" cy="2161243"/>
          </a:xfrm>
          <a:prstGeom prst="roundRect">
            <a:avLst>
              <a:gd name="adj" fmla="val 2469"/>
            </a:avLst>
          </a:prstGeom>
          <a:solidFill>
            <a:srgbClr val="E3F17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44" name="Round Same Side Corner Rectangle 79">
            <a:extLst>
              <a:ext uri="{FF2B5EF4-FFF2-40B4-BE49-F238E27FC236}">
                <a16:creationId xmlns:a16="http://schemas.microsoft.com/office/drawing/2014/main" id="{013D895E-BF23-C892-6671-3B0692968E83}"/>
              </a:ext>
            </a:extLst>
          </p:cNvPr>
          <p:cNvSpPr/>
          <p:nvPr userDrawn="1"/>
        </p:nvSpPr>
        <p:spPr>
          <a:xfrm rot="16200000">
            <a:off x="-509123" y="4687260"/>
            <a:ext cx="2155231" cy="387412"/>
          </a:xfrm>
          <a:prstGeom prst="round2SameRect">
            <a:avLst>
              <a:gd name="adj1" fmla="val 12776"/>
              <a:gd name="adj2" fmla="val 0"/>
            </a:avLst>
          </a:prstGeom>
          <a:solidFill>
            <a:srgbClr val="D6E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45" name="Rounded Rectangle 76">
            <a:extLst>
              <a:ext uri="{FF2B5EF4-FFF2-40B4-BE49-F238E27FC236}">
                <a16:creationId xmlns:a16="http://schemas.microsoft.com/office/drawing/2014/main" id="{B10811D9-D71C-4B0B-2ADB-339C73416B65}"/>
              </a:ext>
            </a:extLst>
          </p:cNvPr>
          <p:cNvSpPr/>
          <p:nvPr userDrawn="1"/>
        </p:nvSpPr>
        <p:spPr>
          <a:xfrm>
            <a:off x="376617" y="1534402"/>
            <a:ext cx="4187246" cy="2161243"/>
          </a:xfrm>
          <a:prstGeom prst="roundRect">
            <a:avLst>
              <a:gd name="adj" fmla="val 2469"/>
            </a:avLst>
          </a:prstGeom>
          <a:solidFill>
            <a:srgbClr val="E3F17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46" name="Round Same Side Corner Rectangle 77">
            <a:extLst>
              <a:ext uri="{FF2B5EF4-FFF2-40B4-BE49-F238E27FC236}">
                <a16:creationId xmlns:a16="http://schemas.microsoft.com/office/drawing/2014/main" id="{3DACFAF3-1FB9-80E4-9F06-55B2A4D10389}"/>
              </a:ext>
            </a:extLst>
          </p:cNvPr>
          <p:cNvSpPr/>
          <p:nvPr userDrawn="1"/>
        </p:nvSpPr>
        <p:spPr>
          <a:xfrm rot="16200000">
            <a:off x="-520563" y="2431578"/>
            <a:ext cx="2161242" cy="366883"/>
          </a:xfrm>
          <a:prstGeom prst="round2SameRect">
            <a:avLst>
              <a:gd name="adj1" fmla="val 12776"/>
              <a:gd name="adj2" fmla="val 0"/>
            </a:avLst>
          </a:prstGeom>
          <a:solidFill>
            <a:srgbClr val="D6E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pic>
        <p:nvPicPr>
          <p:cNvPr id="47" name="Graphic 23">
            <a:extLst>
              <a:ext uri="{FF2B5EF4-FFF2-40B4-BE49-F238E27FC236}">
                <a16:creationId xmlns:a16="http://schemas.microsoft.com/office/drawing/2014/main" id="{BC80CE76-AC01-DC5A-3BD6-934C3A786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777" y="6101986"/>
            <a:ext cx="4196652" cy="381514"/>
          </a:xfrm>
          <a:prstGeom prst="rect">
            <a:avLst/>
          </a:prstGeom>
        </p:spPr>
      </p:pic>
      <p:pic>
        <p:nvPicPr>
          <p:cNvPr id="48" name="Graphic 24">
            <a:extLst>
              <a:ext uri="{FF2B5EF4-FFF2-40B4-BE49-F238E27FC236}">
                <a16:creationId xmlns:a16="http://schemas.microsoft.com/office/drawing/2014/main" id="{8A13B8AA-31F8-9446-4D18-007E120B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387" y="6102842"/>
            <a:ext cx="4187246" cy="380658"/>
          </a:xfrm>
          <a:prstGeom prst="rect">
            <a:avLst/>
          </a:prstGeom>
        </p:spPr>
      </p:pic>
      <p:sp>
        <p:nvSpPr>
          <p:cNvPr id="49" name="TextBox 26">
            <a:extLst>
              <a:ext uri="{FF2B5EF4-FFF2-40B4-BE49-F238E27FC236}">
                <a16:creationId xmlns:a16="http://schemas.microsoft.com/office/drawing/2014/main" id="{E9E7105C-7FDB-735C-3EDF-6A8A944E205C}"/>
              </a:ext>
            </a:extLst>
          </p:cNvPr>
          <p:cNvSpPr txBox="1"/>
          <p:nvPr userDrawn="1"/>
        </p:nvSpPr>
        <p:spPr>
          <a:xfrm>
            <a:off x="1428515" y="619636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Brukerbehov og nytteverdi</a:t>
            </a:r>
          </a:p>
        </p:txBody>
      </p:sp>
      <p:sp>
        <p:nvSpPr>
          <p:cNvPr id="50" name="TextBox 27">
            <a:extLst>
              <a:ext uri="{FF2B5EF4-FFF2-40B4-BE49-F238E27FC236}">
                <a16:creationId xmlns:a16="http://schemas.microsoft.com/office/drawing/2014/main" id="{8AC73CE2-8C30-7281-2F39-580AB535D96F}"/>
              </a:ext>
            </a:extLst>
          </p:cNvPr>
          <p:cNvSpPr txBox="1"/>
          <p:nvPr userDrawn="1"/>
        </p:nvSpPr>
        <p:spPr>
          <a:xfrm>
            <a:off x="8593719" y="619636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Kunnskapsbehov og forskning</a:t>
            </a: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DE8A8C8C-B71B-29AC-C333-0447B74B4968}"/>
              </a:ext>
            </a:extLst>
          </p:cNvPr>
          <p:cNvSpPr txBox="1"/>
          <p:nvPr userDrawn="1"/>
        </p:nvSpPr>
        <p:spPr>
          <a:xfrm rot="16200000">
            <a:off x="-491884" y="2497173"/>
            <a:ext cx="21612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Nytte for samfunnet</a:t>
            </a:r>
          </a:p>
        </p:txBody>
      </p:sp>
      <p:sp>
        <p:nvSpPr>
          <p:cNvPr id="52" name="TextBox 40">
            <a:extLst>
              <a:ext uri="{FF2B5EF4-FFF2-40B4-BE49-F238E27FC236}">
                <a16:creationId xmlns:a16="http://schemas.microsoft.com/office/drawing/2014/main" id="{C3F06664-4A7F-2784-F1AF-208DC7343A0D}"/>
              </a:ext>
            </a:extLst>
          </p:cNvPr>
          <p:cNvSpPr txBox="1"/>
          <p:nvPr userDrawn="1"/>
        </p:nvSpPr>
        <p:spPr>
          <a:xfrm rot="16200000">
            <a:off x="-492188" y="4761628"/>
            <a:ext cx="21552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Nytte for virksomheten</a:t>
            </a:r>
          </a:p>
        </p:txBody>
      </p:sp>
      <p:sp>
        <p:nvSpPr>
          <p:cNvPr id="53" name="TextBox 41">
            <a:extLst>
              <a:ext uri="{FF2B5EF4-FFF2-40B4-BE49-F238E27FC236}">
                <a16:creationId xmlns:a16="http://schemas.microsoft.com/office/drawing/2014/main" id="{64118F21-A0A6-3DA2-0506-AD08BFCB6913}"/>
              </a:ext>
            </a:extLst>
          </p:cNvPr>
          <p:cNvSpPr txBox="1"/>
          <p:nvPr userDrawn="1"/>
        </p:nvSpPr>
        <p:spPr>
          <a:xfrm rot="5400000">
            <a:off x="10532387" y="2492720"/>
            <a:ext cx="2161242" cy="239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Behov for forskning</a:t>
            </a:r>
          </a:p>
        </p:txBody>
      </p:sp>
      <p:sp>
        <p:nvSpPr>
          <p:cNvPr id="54" name="TextBox 42">
            <a:extLst>
              <a:ext uri="{FF2B5EF4-FFF2-40B4-BE49-F238E27FC236}">
                <a16:creationId xmlns:a16="http://schemas.microsoft.com/office/drawing/2014/main" id="{1C49DAAF-C2F7-1D5F-1B55-AD8856E8FF7B}"/>
              </a:ext>
            </a:extLst>
          </p:cNvPr>
          <p:cNvSpPr txBox="1"/>
          <p:nvPr userDrawn="1"/>
        </p:nvSpPr>
        <p:spPr>
          <a:xfrm rot="5400000">
            <a:off x="10533233" y="4768240"/>
            <a:ext cx="21684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Forskningsaktiviteter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D01AA337-485B-83DF-A2D4-1E234A902B1D}"/>
              </a:ext>
            </a:extLst>
          </p:cNvPr>
          <p:cNvSpPr txBox="1"/>
          <p:nvPr userDrawn="1"/>
        </p:nvSpPr>
        <p:spPr>
          <a:xfrm>
            <a:off x="1285064" y="1819000"/>
            <a:ext cx="3192111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Brukere, kunder og aktører</a:t>
            </a:r>
            <a:endParaRPr lang="nb-NO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hvilke aktører i samfunnet vil prosjektet ha nytte </a:t>
            </a:r>
            <a:b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(utover </a:t>
            </a:r>
            <a:r>
              <a:rPr lang="nb-NO" sz="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virksomheten</a:t>
            </a:r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endParaRPr lang="nb-NO" sz="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  <a:endParaRPr lang="nb-NO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 nytte vil prosjektet ha for disse aktørene? </a:t>
            </a:r>
          </a:p>
          <a:p>
            <a:r>
              <a:rPr lang="nb-NO" sz="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dere tenkt på hvordan dette kan kommuniseres?</a:t>
            </a:r>
            <a:endParaRPr lang="nb-NO" sz="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Øvrig samfunnsnytte</a:t>
            </a:r>
            <a:endParaRPr lang="nb-NO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 annen samfunnsmessig nytte vil prosjektet bidra til?</a:t>
            </a:r>
            <a:endParaRPr lang="nb-NO" sz="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47">
            <a:extLst>
              <a:ext uri="{FF2B5EF4-FFF2-40B4-BE49-F238E27FC236}">
                <a16:creationId xmlns:a16="http://schemas.microsoft.com/office/drawing/2014/main" id="{05BF79BE-DF4E-1E55-81D9-A2F693001A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935" y="1822502"/>
            <a:ext cx="198000" cy="198000"/>
          </a:xfrm>
          <a:prstGeom prst="rect">
            <a:avLst/>
          </a:prstGeom>
        </p:spPr>
      </p:pic>
      <p:pic>
        <p:nvPicPr>
          <p:cNvPr id="57" name="Picture 48">
            <a:extLst>
              <a:ext uri="{FF2B5EF4-FFF2-40B4-BE49-F238E27FC236}">
                <a16:creationId xmlns:a16="http://schemas.microsoft.com/office/drawing/2014/main" id="{87153B85-9073-04DE-3FFB-2301DBCC58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6592" y="2425976"/>
            <a:ext cx="198000" cy="198000"/>
          </a:xfrm>
          <a:prstGeom prst="rect">
            <a:avLst/>
          </a:prstGeom>
        </p:spPr>
      </p:pic>
      <p:pic>
        <p:nvPicPr>
          <p:cNvPr id="58" name="Picture 49">
            <a:extLst>
              <a:ext uri="{FF2B5EF4-FFF2-40B4-BE49-F238E27FC236}">
                <a16:creationId xmlns:a16="http://schemas.microsoft.com/office/drawing/2014/main" id="{9D17D8CB-E1F6-40F7-ADA0-2B75DBDEC8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6591" y="2988715"/>
            <a:ext cx="198000" cy="198000"/>
          </a:xfrm>
          <a:prstGeom prst="rect">
            <a:avLst/>
          </a:prstGeom>
        </p:spPr>
      </p:pic>
      <p:sp>
        <p:nvSpPr>
          <p:cNvPr id="59" name="TextBox 61">
            <a:extLst>
              <a:ext uri="{FF2B5EF4-FFF2-40B4-BE49-F238E27FC236}">
                <a16:creationId xmlns:a16="http://schemas.microsoft.com/office/drawing/2014/main" id="{BBFE21AF-1604-8068-83F9-DDFF051AAAF7}"/>
              </a:ext>
            </a:extLst>
          </p:cNvPr>
          <p:cNvSpPr txBox="1"/>
          <p:nvPr userDrawn="1"/>
        </p:nvSpPr>
        <p:spPr>
          <a:xfrm>
            <a:off x="1277980" y="4030442"/>
            <a:ext cx="3215202" cy="1715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Strategisk forankring</a:t>
            </a:r>
            <a:endParaRPr lang="nb-NO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 hvilken måte er prosjektet forankret i </a:t>
            </a:r>
            <a:r>
              <a:rPr lang="nb-NO" sz="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virksomhetens samfunnsoppdrag og strategi? </a:t>
            </a:r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Representerer prosjektet noe </a:t>
            </a:r>
          </a:p>
          <a:p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 for virksomheten?</a:t>
            </a:r>
          </a:p>
          <a:p>
            <a:pPr>
              <a:spcAft>
                <a:spcPts val="300"/>
              </a:spcAft>
            </a:pPr>
            <a:br>
              <a:rPr lang="nb-NO" sz="6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</a:p>
          <a:p>
            <a:pPr>
              <a:spcAft>
                <a:spcPts val="0"/>
              </a:spcAft>
            </a:pPr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 hvilken måte kan prosjektet skape </a:t>
            </a:r>
            <a:r>
              <a:rPr lang="nb-NO" sz="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 og verdi for virksomheten</a:t>
            </a:r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nb-NO" sz="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 skal resultatene i prosjektet kommuniseres og tas i bruk?</a:t>
            </a:r>
            <a:endParaRPr lang="nb-NO" sz="8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 med andre</a:t>
            </a:r>
            <a:endParaRPr lang="nb-NO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det behov for å samarbeide med andre? </a:t>
            </a:r>
            <a:b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 nytte </a:t>
            </a:r>
            <a:r>
              <a:rPr lang="nb-NO" sz="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 samarbeidet gi, og hva vil partene bidra med?</a:t>
            </a:r>
          </a:p>
        </p:txBody>
      </p:sp>
      <p:sp>
        <p:nvSpPr>
          <p:cNvPr id="60" name="TextBox 63">
            <a:extLst>
              <a:ext uri="{FF2B5EF4-FFF2-40B4-BE49-F238E27FC236}">
                <a16:creationId xmlns:a16="http://schemas.microsoft.com/office/drawing/2014/main" id="{BEA7A9A3-6220-2DE3-CEFB-ACB35987C8C4}"/>
              </a:ext>
            </a:extLst>
          </p:cNvPr>
          <p:cNvSpPr txBox="1"/>
          <p:nvPr userDrawn="1"/>
        </p:nvSpPr>
        <p:spPr>
          <a:xfrm>
            <a:off x="8150319" y="1814392"/>
            <a:ext cx="2728331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Kunnskapsbehov</a:t>
            </a:r>
          </a:p>
          <a:p>
            <a:pPr>
              <a:spcAft>
                <a:spcPts val="300"/>
              </a:spcAft>
            </a:pPr>
            <a:r>
              <a:rPr lang="nb-NO" sz="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 kunnskap har dere? Hva trenger dere kunnskap om for å lykkes med prosjektet?</a:t>
            </a:r>
          </a:p>
          <a:p>
            <a:endParaRPr lang="nb-NO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Eksisterende forskning</a:t>
            </a:r>
            <a:endParaRPr lang="nb-NO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 finnes av kunnskap om dette allerede?</a:t>
            </a:r>
          </a:p>
          <a:p>
            <a:endParaRPr lang="nb-NO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 kunnskap</a:t>
            </a:r>
            <a:endParaRPr lang="nb-NO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 ny kunnskap er det behov for og hvorfor? </a:t>
            </a:r>
            <a:b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 er de viktigste problemene/utfordringene som forskningen skal bidra til å løse?</a:t>
            </a:r>
            <a:endParaRPr lang="nb-NO" sz="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4">
            <a:extLst>
              <a:ext uri="{FF2B5EF4-FFF2-40B4-BE49-F238E27FC236}">
                <a16:creationId xmlns:a16="http://schemas.microsoft.com/office/drawing/2014/main" id="{BE7391D0-9B75-6475-A81D-8CFFA481386E}"/>
              </a:ext>
            </a:extLst>
          </p:cNvPr>
          <p:cNvSpPr txBox="1"/>
          <p:nvPr userDrawn="1"/>
        </p:nvSpPr>
        <p:spPr>
          <a:xfrm>
            <a:off x="8187989" y="4129299"/>
            <a:ext cx="3115148" cy="1469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endParaRPr lang="nb-NO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 vil dere arbeide for å få fram den nye kunnskapen?</a:t>
            </a:r>
          </a:p>
          <a:p>
            <a:endParaRPr lang="nb-NO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Kompetanse</a:t>
            </a:r>
            <a:endParaRPr lang="nb-NO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det kompetanse dere trenger i prosjektet som dere ikke har selv? I så fall, hvilken kompetanse er det behov for?</a:t>
            </a:r>
          </a:p>
          <a:p>
            <a:endParaRPr lang="nb-NO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nb-NO" sz="120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 med </a:t>
            </a:r>
            <a:r>
              <a:rPr lang="nb-NO" sz="12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forskningsmiljø</a:t>
            </a:r>
            <a:endParaRPr lang="nb-NO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 forskningsmiljøer er det aktuelt å samarbeide med? </a:t>
            </a:r>
            <a:br>
              <a:rPr lang="nb-NO" sz="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 vil disse kunne bidra med?</a:t>
            </a:r>
          </a:p>
        </p:txBody>
      </p:sp>
      <p:pic>
        <p:nvPicPr>
          <p:cNvPr id="62" name="Picture 66">
            <a:extLst>
              <a:ext uri="{FF2B5EF4-FFF2-40B4-BE49-F238E27FC236}">
                <a16:creationId xmlns:a16="http://schemas.microsoft.com/office/drawing/2014/main" id="{646C7A0D-6294-E191-BF12-D5DB9A398DA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5142" y="4051010"/>
            <a:ext cx="198000" cy="198000"/>
          </a:xfrm>
          <a:prstGeom prst="rect">
            <a:avLst/>
          </a:prstGeom>
        </p:spPr>
      </p:pic>
      <p:pic>
        <p:nvPicPr>
          <p:cNvPr id="63" name="Picture 67">
            <a:extLst>
              <a:ext uri="{FF2B5EF4-FFF2-40B4-BE49-F238E27FC236}">
                <a16:creationId xmlns:a16="http://schemas.microsoft.com/office/drawing/2014/main" id="{2473568A-BDEF-586F-0E5E-758CD3B81C9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6922" y="5285536"/>
            <a:ext cx="198000" cy="198000"/>
          </a:xfrm>
          <a:prstGeom prst="rect">
            <a:avLst/>
          </a:prstGeom>
        </p:spPr>
      </p:pic>
      <p:pic>
        <p:nvPicPr>
          <p:cNvPr id="64" name="Picture 68">
            <a:extLst>
              <a:ext uri="{FF2B5EF4-FFF2-40B4-BE49-F238E27FC236}">
                <a16:creationId xmlns:a16="http://schemas.microsoft.com/office/drawing/2014/main" id="{AD10B6BE-7C92-8BD9-50BD-D36B5C4498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507" y="4725275"/>
            <a:ext cx="198000" cy="198000"/>
          </a:xfrm>
          <a:prstGeom prst="rect">
            <a:avLst/>
          </a:prstGeom>
        </p:spPr>
      </p:pic>
      <p:pic>
        <p:nvPicPr>
          <p:cNvPr id="65" name="Picture 69">
            <a:extLst>
              <a:ext uri="{FF2B5EF4-FFF2-40B4-BE49-F238E27FC236}">
                <a16:creationId xmlns:a16="http://schemas.microsoft.com/office/drawing/2014/main" id="{9D4EF6EB-F27D-FEC0-BAE1-1F36B8B942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81875" y="2428768"/>
            <a:ext cx="198000" cy="198000"/>
          </a:xfrm>
          <a:prstGeom prst="rect">
            <a:avLst/>
          </a:prstGeom>
        </p:spPr>
      </p:pic>
      <p:pic>
        <p:nvPicPr>
          <p:cNvPr id="66" name="Picture 71">
            <a:extLst>
              <a:ext uri="{FF2B5EF4-FFF2-40B4-BE49-F238E27FC236}">
                <a16:creationId xmlns:a16="http://schemas.microsoft.com/office/drawing/2014/main" id="{A3EB7E2A-3BD6-88E8-ACAD-BF5A1AEF497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797605" y="4149488"/>
            <a:ext cx="198000" cy="198000"/>
          </a:xfrm>
          <a:prstGeom prst="rect">
            <a:avLst/>
          </a:prstGeom>
        </p:spPr>
      </p:pic>
      <p:pic>
        <p:nvPicPr>
          <p:cNvPr id="67" name="Picture 73">
            <a:extLst>
              <a:ext uri="{FF2B5EF4-FFF2-40B4-BE49-F238E27FC236}">
                <a16:creationId xmlns:a16="http://schemas.microsoft.com/office/drawing/2014/main" id="{2E68A072-31EE-EBA9-1BF0-0ECCCE264A9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97604" y="4598783"/>
            <a:ext cx="198000" cy="198000"/>
          </a:xfrm>
          <a:prstGeom prst="rect">
            <a:avLst/>
          </a:prstGeom>
        </p:spPr>
      </p:pic>
      <p:pic>
        <p:nvPicPr>
          <p:cNvPr id="68" name="Picture 75">
            <a:extLst>
              <a:ext uri="{FF2B5EF4-FFF2-40B4-BE49-F238E27FC236}">
                <a16:creationId xmlns:a16="http://schemas.microsoft.com/office/drawing/2014/main" id="{CC5D093B-9D2B-DE82-1E83-6EF175F6DCC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797604" y="5124020"/>
            <a:ext cx="198000" cy="198000"/>
          </a:xfrm>
          <a:prstGeom prst="rect">
            <a:avLst/>
          </a:prstGeom>
        </p:spPr>
      </p:pic>
      <p:pic>
        <p:nvPicPr>
          <p:cNvPr id="69" name="Graphic 2">
            <a:extLst>
              <a:ext uri="{FF2B5EF4-FFF2-40B4-BE49-F238E27FC236}">
                <a16:creationId xmlns:a16="http://schemas.microsoft.com/office/drawing/2014/main" id="{54C2F98E-1ACC-E107-919B-AEC4724DFA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88696" y="1828614"/>
            <a:ext cx="198000" cy="198000"/>
          </a:xfrm>
          <a:prstGeom prst="rect">
            <a:avLst/>
          </a:prstGeom>
        </p:spPr>
      </p:pic>
      <p:pic>
        <p:nvPicPr>
          <p:cNvPr id="70" name="Graphic 9">
            <a:extLst>
              <a:ext uri="{FF2B5EF4-FFF2-40B4-BE49-F238E27FC236}">
                <a16:creationId xmlns:a16="http://schemas.microsoft.com/office/drawing/2014/main" id="{9917A449-DD5B-7E3F-F5FD-A7EF5D7803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88594" y="2863283"/>
            <a:ext cx="198000" cy="198000"/>
          </a:xfrm>
          <a:prstGeom prst="rect">
            <a:avLst/>
          </a:prstGeom>
        </p:spPr>
      </p:pic>
      <p:sp>
        <p:nvSpPr>
          <p:cNvPr id="71" name="TextBox 8">
            <a:extLst>
              <a:ext uri="{FF2B5EF4-FFF2-40B4-BE49-F238E27FC236}">
                <a16:creationId xmlns:a16="http://schemas.microsoft.com/office/drawing/2014/main" id="{79639084-2CCE-CFDA-33CF-1BB13ED305EB}"/>
              </a:ext>
            </a:extLst>
          </p:cNvPr>
          <p:cNvSpPr txBox="1"/>
          <p:nvPr userDrawn="1"/>
        </p:nvSpPr>
        <p:spPr>
          <a:xfrm>
            <a:off x="5040479" y="6200083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5E33B22-C784-26BA-F6DC-F471CBD5C97E}"/>
              </a:ext>
            </a:extLst>
          </p:cNvPr>
          <p:cNvSpPr/>
          <p:nvPr userDrawn="1"/>
        </p:nvSpPr>
        <p:spPr>
          <a:xfrm rot="2700000">
            <a:off x="4700164" y="2374730"/>
            <a:ext cx="2779111" cy="2761347"/>
          </a:xfrm>
          <a:prstGeom prst="roundRect">
            <a:avLst>
              <a:gd name="adj" fmla="val 5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5" name="TextBox 51">
            <a:extLst>
              <a:ext uri="{FF2B5EF4-FFF2-40B4-BE49-F238E27FC236}">
                <a16:creationId xmlns:a16="http://schemas.microsoft.com/office/drawing/2014/main" id="{4D53A39E-5B92-2387-EBA1-EA4278276D2D}"/>
              </a:ext>
            </a:extLst>
          </p:cNvPr>
          <p:cNvSpPr txBox="1"/>
          <p:nvPr/>
        </p:nvSpPr>
        <p:spPr>
          <a:xfrm>
            <a:off x="5043549" y="2826253"/>
            <a:ext cx="2104902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Hvilket problem/behov skal</a:t>
            </a:r>
          </a:p>
          <a:p>
            <a:pPr algn="ctr"/>
            <a: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 bidra til å løse?</a:t>
            </a:r>
          </a:p>
          <a:p>
            <a:pPr algn="ctr"/>
            <a:b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 skal dere utvikle/forbedre</a:t>
            </a:r>
          </a:p>
          <a:p>
            <a:pPr algn="ctr"/>
            <a: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å løse </a:t>
            </a:r>
            <a:r>
              <a:rPr lang="nb-NO" sz="950" noProof="0" dirty="0">
                <a:solidFill>
                  <a:srgbClr val="000000"/>
                </a:solidFill>
                <a:effectLst/>
                <a:latin typeface="Helvetica" pitchFamily="2" charset="0"/>
              </a:rPr>
              <a:t>problemet/behovet?</a:t>
            </a:r>
            <a:endParaRPr lang="nb-NO" sz="95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 er nytt og unikt med idéen,</a:t>
            </a:r>
          </a:p>
          <a:p>
            <a:pPr algn="ctr"/>
            <a: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nasjonalt og internasjonalt? </a:t>
            </a:r>
            <a:r>
              <a:rPr lang="nb-NO" sz="950" noProof="0" dirty="0">
                <a:solidFill>
                  <a:srgbClr val="000000"/>
                </a:solidFill>
                <a:effectLst/>
                <a:latin typeface="Helvetica" pitchFamily="2" charset="0"/>
              </a:rPr>
              <a:t>Finnes</a:t>
            </a:r>
          </a:p>
          <a:p>
            <a:pPr algn="ctr"/>
            <a:r>
              <a:rPr lang="nb-NO" sz="950" noProof="0" dirty="0">
                <a:solidFill>
                  <a:srgbClr val="000000"/>
                </a:solidFill>
                <a:effectLst/>
                <a:latin typeface="Helvetica" pitchFamily="2" charset="0"/>
              </a:rPr>
              <a:t>det noen som har gjort noe</a:t>
            </a:r>
          </a:p>
          <a:p>
            <a:pPr algn="ctr"/>
            <a:r>
              <a:rPr lang="nb-NO" sz="950" noProof="0" dirty="0">
                <a:solidFill>
                  <a:srgbClr val="000000"/>
                </a:solidFill>
                <a:effectLst/>
                <a:latin typeface="Helvetica" pitchFamily="2" charset="0"/>
              </a:rPr>
              <a:t>lignende?</a:t>
            </a:r>
            <a:endParaRPr lang="nb-NO" sz="95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 langt har dere kommet</a:t>
            </a:r>
          </a:p>
          <a:p>
            <a:pPr algn="ctr"/>
            <a: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idéutviklingsprosessen?</a:t>
            </a:r>
            <a:b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95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 er neste steg?</a:t>
            </a:r>
            <a:endParaRPr lang="nb-NO" sz="95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25">
            <a:extLst>
              <a:ext uri="{FF2B5EF4-FFF2-40B4-BE49-F238E27FC236}">
                <a16:creationId xmlns:a16="http://schemas.microsoft.com/office/drawing/2014/main" id="{61A8BE1F-5B12-03A2-E246-465F5B7882A5}"/>
              </a:ext>
            </a:extLst>
          </p:cNvPr>
          <p:cNvSpPr txBox="1"/>
          <p:nvPr userDrawn="1"/>
        </p:nvSpPr>
        <p:spPr>
          <a:xfrm>
            <a:off x="5017499" y="2412879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</a:p>
        </p:txBody>
      </p:sp>
      <p:pic>
        <p:nvPicPr>
          <p:cNvPr id="79" name="Picture 72">
            <a:extLst>
              <a:ext uri="{FF2B5EF4-FFF2-40B4-BE49-F238E27FC236}">
                <a16:creationId xmlns:a16="http://schemas.microsoft.com/office/drawing/2014/main" id="{A6B2CAF7-5945-825C-DDF5-BBFBD5196C3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990309" y="2149112"/>
            <a:ext cx="198819" cy="19881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F50CB26-3C2E-EDBD-C5FD-656F32231BB4}"/>
              </a:ext>
            </a:extLst>
          </p:cNvPr>
          <p:cNvSpPr/>
          <p:nvPr userDrawn="1"/>
        </p:nvSpPr>
        <p:spPr>
          <a:xfrm>
            <a:off x="0" y="1064712"/>
            <a:ext cx="12192000" cy="57932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2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g prosjektkanv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3EA6DC-681A-FEAA-205C-D23A290ADAE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E77D6DE-C3C2-D54F-A453-C6917EBD4246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2981F4-53CC-05EE-7234-5D4F4F58794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B5C078-3D57-5EF6-DF64-C8C2ED36FC4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E4001142-BB06-62E8-67AB-D7836458387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4C41FCE-6BEA-6798-32AD-021EFDA11DBB}"/>
              </a:ext>
            </a:extLst>
          </p:cNvPr>
          <p:cNvSpPr txBox="1"/>
          <p:nvPr userDrawn="1"/>
        </p:nvSpPr>
        <p:spPr>
          <a:xfrm>
            <a:off x="376157" y="1133463"/>
            <a:ext cx="5129132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kumimoji="0" lang="nb-NO" sz="25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Lag prosjektkanvas for ditt prosjekt</a:t>
            </a:r>
            <a:endParaRPr lang="nb-NO" sz="2500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BB1DDAD-917E-BDD8-329C-9303795EC220}"/>
              </a:ext>
            </a:extLst>
          </p:cNvPr>
          <p:cNvSpPr txBox="1"/>
          <p:nvPr userDrawn="1"/>
        </p:nvSpPr>
        <p:spPr>
          <a:xfrm>
            <a:off x="376157" y="2678571"/>
            <a:ext cx="565634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5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alltid først med å svare på spørsmålene i kjernen i kanvasen, dvs. idéen. Gå deretter videre med å svare på spørsmålene under overskriftene</a:t>
            </a:r>
            <a:endParaRPr lang="nb-NO" sz="125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2376A03-6892-0206-1F0E-EC4FD910DDAB}"/>
              </a:ext>
            </a:extLst>
          </p:cNvPr>
          <p:cNvSpPr txBox="1"/>
          <p:nvPr userDrawn="1"/>
        </p:nvSpPr>
        <p:spPr>
          <a:xfrm>
            <a:off x="376157" y="3096634"/>
            <a:ext cx="400283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5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 for virksomheten</a:t>
            </a:r>
            <a:endParaRPr lang="nb-NO" sz="125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5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 for samfunnet</a:t>
            </a:r>
            <a:endParaRPr lang="nb-NO" sz="125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5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 for forskning</a:t>
            </a:r>
            <a:endParaRPr lang="nb-NO" sz="125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5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Forskningsaktiviteter</a:t>
            </a:r>
            <a:endParaRPr lang="nb-NO" sz="125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F47CB89-7C82-7618-653B-3B5380B0E3F8}"/>
              </a:ext>
            </a:extLst>
          </p:cNvPr>
          <p:cNvSpPr txBox="1"/>
          <p:nvPr userDrawn="1"/>
        </p:nvSpPr>
        <p:spPr>
          <a:xfrm>
            <a:off x="376157" y="2071611"/>
            <a:ext cx="5719843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de neste sidene finner du et prosjektark for notater, og egne ark for hver av de 5 overskriftene hvis du har behov for utdyping av ett eller flere av punktene.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BDE6B55-5FAE-1D68-2996-F8D959D05CCC}"/>
              </a:ext>
            </a:extLst>
          </p:cNvPr>
          <p:cNvSpPr txBox="1"/>
          <p:nvPr userDrawn="1"/>
        </p:nvSpPr>
        <p:spPr>
          <a:xfrm>
            <a:off x="376157" y="4220851"/>
            <a:ext cx="5912171" cy="565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Prosjektkanvas kan brukes av virksomheter både i næringsliv og offentlig sektor. Noen av eksemplene vi har brukt kan derfor være mest relevant for bedrifter og noen for f.eks. kommuner. </a:t>
            </a:r>
          </a:p>
        </p:txBody>
      </p:sp>
    </p:spTree>
    <p:extLst>
      <p:ext uri="{BB962C8B-B14F-4D97-AF65-F5344CB8AC3E}">
        <p14:creationId xmlns:p14="http://schemas.microsoft.com/office/powerpoint/2010/main" val="330797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jekt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Rounded Rectangle 30">
            <a:extLst>
              <a:ext uri="{FF2B5EF4-FFF2-40B4-BE49-F238E27FC236}">
                <a16:creationId xmlns:a16="http://schemas.microsoft.com/office/drawing/2014/main" id="{C1F325AD-2EBF-E310-D07F-B61E5D355BBD}"/>
              </a:ext>
            </a:extLst>
          </p:cNvPr>
          <p:cNvSpPr/>
          <p:nvPr userDrawn="1"/>
        </p:nvSpPr>
        <p:spPr>
          <a:xfrm>
            <a:off x="4681517" y="823784"/>
            <a:ext cx="2845291" cy="5659716"/>
          </a:xfrm>
          <a:prstGeom prst="roundRect">
            <a:avLst>
              <a:gd name="adj" fmla="val 19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108BEB9-32EC-0603-042D-8B4C17DB3D02}"/>
              </a:ext>
            </a:extLst>
          </p:cNvPr>
          <p:cNvSpPr txBox="1"/>
          <p:nvPr userDrawn="1"/>
        </p:nvSpPr>
        <p:spPr>
          <a:xfrm>
            <a:off x="5040479" y="6200083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noProof="1"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</a:p>
        </p:txBody>
      </p:sp>
      <p:pic>
        <p:nvPicPr>
          <p:cNvPr id="11" name="Graphic 23">
            <a:extLst>
              <a:ext uri="{FF2B5EF4-FFF2-40B4-BE49-F238E27FC236}">
                <a16:creationId xmlns:a16="http://schemas.microsoft.com/office/drawing/2014/main" id="{EEDF7269-3877-8C2C-951B-14A848F92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777" y="6101986"/>
            <a:ext cx="4196652" cy="381514"/>
          </a:xfrm>
          <a:prstGeom prst="rect">
            <a:avLst/>
          </a:prstGeom>
        </p:spPr>
      </p:pic>
      <p:pic>
        <p:nvPicPr>
          <p:cNvPr id="12" name="Graphic 24">
            <a:extLst>
              <a:ext uri="{FF2B5EF4-FFF2-40B4-BE49-F238E27FC236}">
                <a16:creationId xmlns:a16="http://schemas.microsoft.com/office/drawing/2014/main" id="{1DB74D61-3482-8889-1922-BACC62D4B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387" y="6102842"/>
            <a:ext cx="4187246" cy="380658"/>
          </a:xfrm>
          <a:prstGeom prst="rect">
            <a:avLst/>
          </a:prstGeom>
        </p:spPr>
      </p:pic>
      <p:sp>
        <p:nvSpPr>
          <p:cNvPr id="13" name="TextBox 26">
            <a:extLst>
              <a:ext uri="{FF2B5EF4-FFF2-40B4-BE49-F238E27FC236}">
                <a16:creationId xmlns:a16="http://schemas.microsoft.com/office/drawing/2014/main" id="{6D3F9E29-3EAC-96FD-9DD3-DA539C086464}"/>
              </a:ext>
            </a:extLst>
          </p:cNvPr>
          <p:cNvSpPr txBox="1"/>
          <p:nvPr userDrawn="1"/>
        </p:nvSpPr>
        <p:spPr>
          <a:xfrm>
            <a:off x="1428515" y="619636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Brukerbehov og nytteverdi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E486DD78-F07F-1595-7D55-FE0B90A8BA30}"/>
              </a:ext>
            </a:extLst>
          </p:cNvPr>
          <p:cNvSpPr txBox="1"/>
          <p:nvPr userDrawn="1"/>
        </p:nvSpPr>
        <p:spPr>
          <a:xfrm>
            <a:off x="8593719" y="619636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Kunnskapsbehov og forskning</a:t>
            </a:r>
          </a:p>
        </p:txBody>
      </p:sp>
      <p:sp>
        <p:nvSpPr>
          <p:cNvPr id="16" name="Rounded Rectangle 78">
            <a:extLst>
              <a:ext uri="{FF2B5EF4-FFF2-40B4-BE49-F238E27FC236}">
                <a16:creationId xmlns:a16="http://schemas.microsoft.com/office/drawing/2014/main" id="{40D6D125-EC6E-C6CD-87A6-BB456356CC41}"/>
              </a:ext>
            </a:extLst>
          </p:cNvPr>
          <p:cNvSpPr/>
          <p:nvPr userDrawn="1"/>
        </p:nvSpPr>
        <p:spPr>
          <a:xfrm>
            <a:off x="374784" y="3457852"/>
            <a:ext cx="4187246" cy="2506424"/>
          </a:xfrm>
          <a:prstGeom prst="roundRect">
            <a:avLst>
              <a:gd name="adj" fmla="val 24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7" name="Round Same Side Corner Rectangle 79">
            <a:extLst>
              <a:ext uri="{FF2B5EF4-FFF2-40B4-BE49-F238E27FC236}">
                <a16:creationId xmlns:a16="http://schemas.microsoft.com/office/drawing/2014/main" id="{92C4136E-D8C3-8F52-3FB3-DD31F30048EB}"/>
              </a:ext>
            </a:extLst>
          </p:cNvPr>
          <p:cNvSpPr/>
          <p:nvPr userDrawn="1"/>
        </p:nvSpPr>
        <p:spPr>
          <a:xfrm rot="16200000">
            <a:off x="-681234" y="4513664"/>
            <a:ext cx="2499452" cy="387412"/>
          </a:xfrm>
          <a:prstGeom prst="round2SameRect">
            <a:avLst>
              <a:gd name="adj1" fmla="val 12776"/>
              <a:gd name="adj2" fmla="val 0"/>
            </a:avLst>
          </a:prstGeom>
          <a:solidFill>
            <a:srgbClr val="D6E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8" name="Rounded Rectangle 76">
            <a:extLst>
              <a:ext uri="{FF2B5EF4-FFF2-40B4-BE49-F238E27FC236}">
                <a16:creationId xmlns:a16="http://schemas.microsoft.com/office/drawing/2014/main" id="{032D4396-26DD-BF78-D756-AD2AB5193FBA}"/>
              </a:ext>
            </a:extLst>
          </p:cNvPr>
          <p:cNvSpPr/>
          <p:nvPr userDrawn="1"/>
        </p:nvSpPr>
        <p:spPr>
          <a:xfrm>
            <a:off x="376617" y="826312"/>
            <a:ext cx="4187246" cy="2506424"/>
          </a:xfrm>
          <a:prstGeom prst="roundRect">
            <a:avLst>
              <a:gd name="adj" fmla="val 24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9" name="Round Same Side Corner Rectangle 77">
            <a:extLst>
              <a:ext uri="{FF2B5EF4-FFF2-40B4-BE49-F238E27FC236}">
                <a16:creationId xmlns:a16="http://schemas.microsoft.com/office/drawing/2014/main" id="{58F24D1F-C153-89FA-20BD-7C99865EC577}"/>
              </a:ext>
            </a:extLst>
          </p:cNvPr>
          <p:cNvSpPr/>
          <p:nvPr userDrawn="1"/>
        </p:nvSpPr>
        <p:spPr>
          <a:xfrm rot="16200000">
            <a:off x="-693154" y="1896078"/>
            <a:ext cx="2506423" cy="366883"/>
          </a:xfrm>
          <a:prstGeom prst="round2SameRect">
            <a:avLst>
              <a:gd name="adj1" fmla="val 12776"/>
              <a:gd name="adj2" fmla="val 0"/>
            </a:avLst>
          </a:prstGeom>
          <a:solidFill>
            <a:srgbClr val="D6E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0" name="TextBox 39">
            <a:extLst>
              <a:ext uri="{FF2B5EF4-FFF2-40B4-BE49-F238E27FC236}">
                <a16:creationId xmlns:a16="http://schemas.microsoft.com/office/drawing/2014/main" id="{71CC500F-F5C0-6ED6-9EAD-AE173A759EFB}"/>
              </a:ext>
            </a:extLst>
          </p:cNvPr>
          <p:cNvSpPr txBox="1"/>
          <p:nvPr userDrawn="1"/>
        </p:nvSpPr>
        <p:spPr>
          <a:xfrm rot="16200000">
            <a:off x="-678674" y="1961581"/>
            <a:ext cx="250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noProof="1">
                <a:latin typeface="Arial" panose="020B0604020202020204" pitchFamily="34" charset="0"/>
                <a:cs typeface="Arial" panose="020B0604020202020204" pitchFamily="34" charset="0"/>
              </a:rPr>
              <a:t>Nytte for samfunnet</a:t>
            </a:r>
          </a:p>
        </p:txBody>
      </p:sp>
      <p:sp>
        <p:nvSpPr>
          <p:cNvPr id="21" name="TextBox 40">
            <a:extLst>
              <a:ext uri="{FF2B5EF4-FFF2-40B4-BE49-F238E27FC236}">
                <a16:creationId xmlns:a16="http://schemas.microsoft.com/office/drawing/2014/main" id="{546BE9F9-FA5A-6963-2553-55A165E12E33}"/>
              </a:ext>
            </a:extLst>
          </p:cNvPr>
          <p:cNvSpPr txBox="1"/>
          <p:nvPr userDrawn="1"/>
        </p:nvSpPr>
        <p:spPr>
          <a:xfrm rot="16200000">
            <a:off x="-682853" y="4595071"/>
            <a:ext cx="25147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noProof="1">
                <a:latin typeface="Arial" panose="020B0604020202020204" pitchFamily="34" charset="0"/>
                <a:cs typeface="Arial" panose="020B0604020202020204" pitchFamily="34" charset="0"/>
              </a:rPr>
              <a:t>Nytte for virksomheten</a:t>
            </a:r>
          </a:p>
        </p:txBody>
      </p:sp>
      <p:sp>
        <p:nvSpPr>
          <p:cNvPr id="24" name="Rounded Rectangle 76">
            <a:extLst>
              <a:ext uri="{FF2B5EF4-FFF2-40B4-BE49-F238E27FC236}">
                <a16:creationId xmlns:a16="http://schemas.microsoft.com/office/drawing/2014/main" id="{6BAEBF48-D160-1274-A358-CA088E748385}"/>
              </a:ext>
            </a:extLst>
          </p:cNvPr>
          <p:cNvSpPr/>
          <p:nvPr userDrawn="1"/>
        </p:nvSpPr>
        <p:spPr>
          <a:xfrm rot="10800000">
            <a:off x="7625366" y="3453093"/>
            <a:ext cx="4187246" cy="2506426"/>
          </a:xfrm>
          <a:prstGeom prst="roundRect">
            <a:avLst>
              <a:gd name="adj" fmla="val 24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5" name="Round Same Side Corner Rectangle 77">
            <a:extLst>
              <a:ext uri="{FF2B5EF4-FFF2-40B4-BE49-F238E27FC236}">
                <a16:creationId xmlns:a16="http://schemas.microsoft.com/office/drawing/2014/main" id="{9EF17408-835F-551B-8812-7DC1F4CC5BF1}"/>
              </a:ext>
            </a:extLst>
          </p:cNvPr>
          <p:cNvSpPr/>
          <p:nvPr userDrawn="1"/>
        </p:nvSpPr>
        <p:spPr>
          <a:xfrm rot="5400000">
            <a:off x="10375959" y="4522869"/>
            <a:ext cx="2506425" cy="366883"/>
          </a:xfrm>
          <a:prstGeom prst="round2SameRect">
            <a:avLst>
              <a:gd name="adj1" fmla="val 12776"/>
              <a:gd name="adj2" fmla="val 0"/>
            </a:avLst>
          </a:prstGeom>
          <a:solidFill>
            <a:srgbClr val="C0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6" name="Rounded Rectangle 76">
            <a:extLst>
              <a:ext uri="{FF2B5EF4-FFF2-40B4-BE49-F238E27FC236}">
                <a16:creationId xmlns:a16="http://schemas.microsoft.com/office/drawing/2014/main" id="{4C2C09DD-3AAB-9EC6-C229-1E7A278BD927}"/>
              </a:ext>
            </a:extLst>
          </p:cNvPr>
          <p:cNvSpPr/>
          <p:nvPr userDrawn="1"/>
        </p:nvSpPr>
        <p:spPr>
          <a:xfrm rot="10800000">
            <a:off x="7625366" y="826306"/>
            <a:ext cx="4187246" cy="2506426"/>
          </a:xfrm>
          <a:prstGeom prst="roundRect">
            <a:avLst>
              <a:gd name="adj" fmla="val 24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7" name="Round Same Side Corner Rectangle 77">
            <a:extLst>
              <a:ext uri="{FF2B5EF4-FFF2-40B4-BE49-F238E27FC236}">
                <a16:creationId xmlns:a16="http://schemas.microsoft.com/office/drawing/2014/main" id="{6B3C1875-7B16-4FDE-7188-5D38B93BC8B8}"/>
              </a:ext>
            </a:extLst>
          </p:cNvPr>
          <p:cNvSpPr/>
          <p:nvPr userDrawn="1"/>
        </p:nvSpPr>
        <p:spPr>
          <a:xfrm rot="5400000">
            <a:off x="10375959" y="1896082"/>
            <a:ext cx="2506425" cy="366883"/>
          </a:xfrm>
          <a:prstGeom prst="round2SameRect">
            <a:avLst>
              <a:gd name="adj1" fmla="val 12776"/>
              <a:gd name="adj2" fmla="val 0"/>
            </a:avLst>
          </a:prstGeom>
          <a:solidFill>
            <a:srgbClr val="C0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8" name="TextBox 41">
            <a:extLst>
              <a:ext uri="{FF2B5EF4-FFF2-40B4-BE49-F238E27FC236}">
                <a16:creationId xmlns:a16="http://schemas.microsoft.com/office/drawing/2014/main" id="{FB806253-8C3D-64B8-CF93-0277240B27F6}"/>
              </a:ext>
            </a:extLst>
          </p:cNvPr>
          <p:cNvSpPr txBox="1"/>
          <p:nvPr userDrawn="1"/>
        </p:nvSpPr>
        <p:spPr>
          <a:xfrm rot="5400000">
            <a:off x="10364250" y="1961581"/>
            <a:ext cx="25064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noProof="1">
                <a:latin typeface="Arial" panose="020B0604020202020204" pitchFamily="34" charset="0"/>
                <a:cs typeface="Arial" panose="020B0604020202020204" pitchFamily="34" charset="0"/>
              </a:rPr>
              <a:t>Behov for forskning</a:t>
            </a:r>
          </a:p>
        </p:txBody>
      </p:sp>
      <p:sp>
        <p:nvSpPr>
          <p:cNvPr id="29" name="TextBox 42">
            <a:extLst>
              <a:ext uri="{FF2B5EF4-FFF2-40B4-BE49-F238E27FC236}">
                <a16:creationId xmlns:a16="http://schemas.microsoft.com/office/drawing/2014/main" id="{2AF8FCA0-05E0-6016-17A4-3B40D57179FD}"/>
              </a:ext>
            </a:extLst>
          </p:cNvPr>
          <p:cNvSpPr txBox="1"/>
          <p:nvPr userDrawn="1"/>
        </p:nvSpPr>
        <p:spPr>
          <a:xfrm rot="5400000">
            <a:off x="10360068" y="4595075"/>
            <a:ext cx="25147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 b="1" noProof="1">
                <a:latin typeface="Arial" panose="020B0604020202020204" pitchFamily="34" charset="0"/>
                <a:cs typeface="Arial" panose="020B0604020202020204" pitchFamily="34" charset="0"/>
              </a:rPr>
              <a:t>Forskningsaktiviteter</a:t>
            </a:r>
          </a:p>
        </p:txBody>
      </p:sp>
      <p:sp>
        <p:nvSpPr>
          <p:cNvPr id="34" name="Plassholder for tekst 33">
            <a:extLst>
              <a:ext uri="{FF2B5EF4-FFF2-40B4-BE49-F238E27FC236}">
                <a16:creationId xmlns:a16="http://schemas.microsoft.com/office/drawing/2014/main" id="{BC4ED528-C116-B524-7B50-9DE2721975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3802" y="1033889"/>
            <a:ext cx="3451225" cy="2101122"/>
          </a:xfrm>
        </p:spPr>
        <p:txBody>
          <a:bodyPr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Nytte for samfunn; fyll inn her:</a:t>
            </a:r>
          </a:p>
        </p:txBody>
      </p:sp>
      <p:sp>
        <p:nvSpPr>
          <p:cNvPr id="35" name="Plassholder for tekst 33">
            <a:extLst>
              <a:ext uri="{FF2B5EF4-FFF2-40B4-BE49-F238E27FC236}">
                <a16:creationId xmlns:a16="http://schemas.microsoft.com/office/drawing/2014/main" id="{247C6E23-51CD-60E2-AB25-35F8E2F067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35" y="3658082"/>
            <a:ext cx="3451225" cy="2101122"/>
          </a:xfrm>
        </p:spPr>
        <p:txBody>
          <a:bodyPr/>
          <a:lstStyle>
            <a:lvl1pPr marL="81000" indent="0">
              <a:buNone/>
              <a:defRPr sz="800"/>
            </a:lvl1pPr>
          </a:lstStyle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 for virksomheten; fyll inn her:</a:t>
            </a:r>
          </a:p>
        </p:txBody>
      </p:sp>
      <p:sp>
        <p:nvSpPr>
          <p:cNvPr id="36" name="Plassholder for tekst 33">
            <a:extLst>
              <a:ext uri="{FF2B5EF4-FFF2-40B4-BE49-F238E27FC236}">
                <a16:creationId xmlns:a16="http://schemas.microsoft.com/office/drawing/2014/main" id="{8A7CD2C8-07CD-457D-BCF1-2BD52939A4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1821" y="1034370"/>
            <a:ext cx="2472630" cy="4724833"/>
          </a:xfrm>
        </p:spPr>
        <p:txBody>
          <a:bodyPr/>
          <a:lstStyle>
            <a:lvl1pPr marL="81000" indent="0">
              <a:buNone/>
              <a:defRPr sz="800"/>
            </a:lvl1pPr>
          </a:lstStyle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Idé; fyll inn her:</a:t>
            </a:r>
          </a:p>
        </p:txBody>
      </p:sp>
      <p:sp>
        <p:nvSpPr>
          <p:cNvPr id="37" name="Plassholder for tekst 33">
            <a:extLst>
              <a:ext uri="{FF2B5EF4-FFF2-40B4-BE49-F238E27FC236}">
                <a16:creationId xmlns:a16="http://schemas.microsoft.com/office/drawing/2014/main" id="{BFA93CEE-557B-A542-9367-6C3D9E8CB4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16973" y="1033889"/>
            <a:ext cx="3451225" cy="2101122"/>
          </a:xfrm>
        </p:spPr>
        <p:txBody>
          <a:bodyPr/>
          <a:lstStyle>
            <a:lvl1pPr marL="81000" indent="0">
              <a:buNone/>
              <a:defRPr sz="800"/>
            </a:lvl1pPr>
          </a:lstStyle>
          <a:p>
            <a:pPr>
              <a:spcAft>
                <a:spcPts val="300"/>
              </a:spcAft>
            </a:pP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Behov for forskning; fyll inn her:</a:t>
            </a:r>
          </a:p>
        </p:txBody>
      </p:sp>
      <p:sp>
        <p:nvSpPr>
          <p:cNvPr id="38" name="Plassholder for tekst 33">
            <a:extLst>
              <a:ext uri="{FF2B5EF4-FFF2-40B4-BE49-F238E27FC236}">
                <a16:creationId xmlns:a16="http://schemas.microsoft.com/office/drawing/2014/main" id="{4266B3AE-358E-68FB-32FB-0DF5A2BD59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16973" y="3653642"/>
            <a:ext cx="3451225" cy="2101122"/>
          </a:xfrm>
        </p:spPr>
        <p:txBody>
          <a:bodyPr/>
          <a:lstStyle>
            <a:lvl1pPr marL="81000" indent="0">
              <a:buNone/>
              <a:defRPr sz="800"/>
            </a:lvl1pPr>
          </a:lstStyle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Forskningsaktiviteter; fyll inn her:</a:t>
            </a:r>
          </a:p>
        </p:txBody>
      </p:sp>
    </p:spTree>
    <p:extLst>
      <p:ext uri="{BB962C8B-B14F-4D97-AF65-F5344CB8AC3E}">
        <p14:creationId xmlns:p14="http://schemas.microsoft.com/office/powerpoint/2010/main" val="337261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d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AB2A1B8-91EA-842A-16B6-7C1E168710BC}"/>
              </a:ext>
            </a:extLst>
          </p:cNvPr>
          <p:cNvSpPr/>
          <p:nvPr userDrawn="1"/>
        </p:nvSpPr>
        <p:spPr>
          <a:xfrm>
            <a:off x="361571" y="1521437"/>
            <a:ext cx="11468858" cy="378494"/>
          </a:xfrm>
          <a:prstGeom prst="roundRect">
            <a:avLst>
              <a:gd name="adj" fmla="val 119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35F79A01-AF0B-F779-8AA2-5953CAD9C27C}"/>
              </a:ext>
            </a:extLst>
          </p:cNvPr>
          <p:cNvSpPr/>
          <p:nvPr userDrawn="1"/>
        </p:nvSpPr>
        <p:spPr>
          <a:xfrm>
            <a:off x="361571" y="1996302"/>
            <a:ext cx="2805181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67D2EE27-E68B-71E3-839F-934C5102A14C}"/>
              </a:ext>
            </a:extLst>
          </p:cNvPr>
          <p:cNvSpPr txBox="1"/>
          <p:nvPr userDrawn="1"/>
        </p:nvSpPr>
        <p:spPr>
          <a:xfrm>
            <a:off x="5040479" y="161564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b="1" noProof="1"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</a:p>
        </p:txBody>
      </p:sp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81F382BE-E07F-A8B9-79F8-895885184F43}"/>
              </a:ext>
            </a:extLst>
          </p:cNvPr>
          <p:cNvCxnSpPr>
            <a:cxnSpLocks/>
          </p:cNvCxnSpPr>
          <p:nvPr userDrawn="1"/>
        </p:nvCxnSpPr>
        <p:spPr>
          <a:xfrm>
            <a:off x="524049" y="2809389"/>
            <a:ext cx="2465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5">
            <a:extLst>
              <a:ext uri="{FF2B5EF4-FFF2-40B4-BE49-F238E27FC236}">
                <a16:creationId xmlns:a16="http://schemas.microsoft.com/office/drawing/2014/main" id="{AB9C9B2F-A58F-2F7B-350C-6D7CABC83A96}"/>
              </a:ext>
            </a:extLst>
          </p:cNvPr>
          <p:cNvSpPr txBox="1"/>
          <p:nvPr userDrawn="1"/>
        </p:nvSpPr>
        <p:spPr>
          <a:xfrm>
            <a:off x="870959" y="2176695"/>
            <a:ext cx="1993044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Hvilket problem/behov skal prosjektet bidra til å løse?</a:t>
            </a:r>
          </a:p>
        </p:txBody>
      </p:sp>
      <p:sp>
        <p:nvSpPr>
          <p:cNvPr id="17" name="Rounded Rectangle 66">
            <a:extLst>
              <a:ext uri="{FF2B5EF4-FFF2-40B4-BE49-F238E27FC236}">
                <a16:creationId xmlns:a16="http://schemas.microsoft.com/office/drawing/2014/main" id="{7F5BB7AF-376B-7AEB-F462-218C6379B87D}"/>
              </a:ext>
            </a:extLst>
          </p:cNvPr>
          <p:cNvSpPr/>
          <p:nvPr userDrawn="1"/>
        </p:nvSpPr>
        <p:spPr>
          <a:xfrm>
            <a:off x="3248412" y="1996302"/>
            <a:ext cx="2805181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8" name="Rounded Rectangle 67">
            <a:extLst>
              <a:ext uri="{FF2B5EF4-FFF2-40B4-BE49-F238E27FC236}">
                <a16:creationId xmlns:a16="http://schemas.microsoft.com/office/drawing/2014/main" id="{2BADBD01-83A7-221B-7CD7-D576DBF74E07}"/>
              </a:ext>
            </a:extLst>
          </p:cNvPr>
          <p:cNvSpPr/>
          <p:nvPr userDrawn="1"/>
        </p:nvSpPr>
        <p:spPr>
          <a:xfrm>
            <a:off x="6135253" y="1996302"/>
            <a:ext cx="2805181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9" name="Rounded Rectangle 68">
            <a:extLst>
              <a:ext uri="{FF2B5EF4-FFF2-40B4-BE49-F238E27FC236}">
                <a16:creationId xmlns:a16="http://schemas.microsoft.com/office/drawing/2014/main" id="{D1E178C2-7F30-9F40-0803-6B90FCC110D6}"/>
              </a:ext>
            </a:extLst>
          </p:cNvPr>
          <p:cNvSpPr/>
          <p:nvPr userDrawn="1"/>
        </p:nvSpPr>
        <p:spPr>
          <a:xfrm>
            <a:off x="9022094" y="1996302"/>
            <a:ext cx="2805181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cxnSp>
        <p:nvCxnSpPr>
          <p:cNvPr id="20" name="Straight Connector 69">
            <a:extLst>
              <a:ext uri="{FF2B5EF4-FFF2-40B4-BE49-F238E27FC236}">
                <a16:creationId xmlns:a16="http://schemas.microsoft.com/office/drawing/2014/main" id="{4E232D57-58E8-D690-2BDB-DCD04D3D2976}"/>
              </a:ext>
            </a:extLst>
          </p:cNvPr>
          <p:cNvCxnSpPr>
            <a:cxnSpLocks/>
          </p:cNvCxnSpPr>
          <p:nvPr userDrawn="1"/>
        </p:nvCxnSpPr>
        <p:spPr>
          <a:xfrm>
            <a:off x="3405134" y="2809389"/>
            <a:ext cx="2458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0">
            <a:extLst>
              <a:ext uri="{FF2B5EF4-FFF2-40B4-BE49-F238E27FC236}">
                <a16:creationId xmlns:a16="http://schemas.microsoft.com/office/drawing/2014/main" id="{FD8EFE91-A00D-CB25-3BE7-16EDA8622FD0}"/>
              </a:ext>
            </a:extLst>
          </p:cNvPr>
          <p:cNvSpPr txBox="1"/>
          <p:nvPr userDrawn="1"/>
        </p:nvSpPr>
        <p:spPr>
          <a:xfrm>
            <a:off x="3752043" y="2176695"/>
            <a:ext cx="2111727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Idé til løsning</a:t>
            </a: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 skal dere utvikle/forbedre for å løse problemet? </a:t>
            </a:r>
            <a:r>
              <a:rPr lang="nb-NO" sz="800" noProof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F.eks. produkt, tjeneste, prosess, metode, anvendelse, organisasjonsform.</a:t>
            </a:r>
          </a:p>
        </p:txBody>
      </p:sp>
      <p:pic>
        <p:nvPicPr>
          <p:cNvPr id="23" name="Picture 72">
            <a:extLst>
              <a:ext uri="{FF2B5EF4-FFF2-40B4-BE49-F238E27FC236}">
                <a16:creationId xmlns:a16="http://schemas.microsoft.com/office/drawing/2014/main" id="{2670F735-13BC-517E-B3C6-C5FF318E5E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4412" y="2176627"/>
            <a:ext cx="198819" cy="198819"/>
          </a:xfrm>
          <a:prstGeom prst="rect">
            <a:avLst/>
          </a:prstGeom>
        </p:spPr>
      </p:pic>
      <p:cxnSp>
        <p:nvCxnSpPr>
          <p:cNvPr id="24" name="Straight Connector 73">
            <a:extLst>
              <a:ext uri="{FF2B5EF4-FFF2-40B4-BE49-F238E27FC236}">
                <a16:creationId xmlns:a16="http://schemas.microsoft.com/office/drawing/2014/main" id="{F14595E0-E267-61FE-C061-955ADB0C1F19}"/>
              </a:ext>
            </a:extLst>
          </p:cNvPr>
          <p:cNvCxnSpPr>
            <a:cxnSpLocks/>
          </p:cNvCxnSpPr>
          <p:nvPr userDrawn="1"/>
        </p:nvCxnSpPr>
        <p:spPr>
          <a:xfrm>
            <a:off x="6286220" y="2809389"/>
            <a:ext cx="2480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4">
            <a:extLst>
              <a:ext uri="{FF2B5EF4-FFF2-40B4-BE49-F238E27FC236}">
                <a16:creationId xmlns:a16="http://schemas.microsoft.com/office/drawing/2014/main" id="{1A564651-23ED-BBCB-8046-7FB401208712}"/>
              </a:ext>
            </a:extLst>
          </p:cNvPr>
          <p:cNvSpPr txBox="1"/>
          <p:nvPr userDrawn="1"/>
        </p:nvSpPr>
        <p:spPr>
          <a:xfrm>
            <a:off x="6633130" y="2176695"/>
            <a:ext cx="1651073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Unikhet</a:t>
            </a: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 er nytt og unikt med idéen?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Hvem har gjort noe lignende?</a:t>
            </a:r>
          </a:p>
        </p:txBody>
      </p:sp>
      <p:cxnSp>
        <p:nvCxnSpPr>
          <p:cNvPr id="27" name="Straight Connector 77">
            <a:extLst>
              <a:ext uri="{FF2B5EF4-FFF2-40B4-BE49-F238E27FC236}">
                <a16:creationId xmlns:a16="http://schemas.microsoft.com/office/drawing/2014/main" id="{1B027670-7B61-FB90-2CD9-05D458F1F229}"/>
              </a:ext>
            </a:extLst>
          </p:cNvPr>
          <p:cNvCxnSpPr>
            <a:cxnSpLocks/>
          </p:cNvCxnSpPr>
          <p:nvPr userDrawn="1"/>
        </p:nvCxnSpPr>
        <p:spPr>
          <a:xfrm>
            <a:off x="9174563" y="2809389"/>
            <a:ext cx="2458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8">
            <a:extLst>
              <a:ext uri="{FF2B5EF4-FFF2-40B4-BE49-F238E27FC236}">
                <a16:creationId xmlns:a16="http://schemas.microsoft.com/office/drawing/2014/main" id="{1CCA9040-A212-78C5-9081-FA0A3DDB1A2C}"/>
              </a:ext>
            </a:extLst>
          </p:cNvPr>
          <p:cNvSpPr txBox="1"/>
          <p:nvPr userDrawn="1"/>
        </p:nvSpPr>
        <p:spPr>
          <a:xfrm>
            <a:off x="9521473" y="2176695"/>
            <a:ext cx="1993044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 for utvikling</a:t>
            </a: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 langt har dere kommet i idé-utviklingsprosessen? Hva er neste steg?</a:t>
            </a:r>
          </a:p>
        </p:txBody>
      </p:sp>
      <p:pic>
        <p:nvPicPr>
          <p:cNvPr id="30" name="Picture 85">
            <a:extLst>
              <a:ext uri="{FF2B5EF4-FFF2-40B4-BE49-F238E27FC236}">
                <a16:creationId xmlns:a16="http://schemas.microsoft.com/office/drawing/2014/main" id="{2A9E8D33-2FA1-5D6B-3C08-02B8679348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546" y="2177446"/>
            <a:ext cx="198000" cy="198000"/>
          </a:xfrm>
          <a:prstGeom prst="rect">
            <a:avLst/>
          </a:prstGeom>
        </p:spPr>
      </p:pic>
      <p:pic>
        <p:nvPicPr>
          <p:cNvPr id="31" name="Picture 86">
            <a:extLst>
              <a:ext uri="{FF2B5EF4-FFF2-40B4-BE49-F238E27FC236}">
                <a16:creationId xmlns:a16="http://schemas.microsoft.com/office/drawing/2014/main" id="{E3DD62C7-3469-B74E-E080-DB66BAFA93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4064" y="2177446"/>
            <a:ext cx="198000" cy="198000"/>
          </a:xfrm>
          <a:prstGeom prst="rect">
            <a:avLst/>
          </a:prstGeom>
        </p:spPr>
      </p:pic>
      <p:pic>
        <p:nvPicPr>
          <p:cNvPr id="32" name="Picture 87">
            <a:extLst>
              <a:ext uri="{FF2B5EF4-FFF2-40B4-BE49-F238E27FC236}">
                <a16:creationId xmlns:a16="http://schemas.microsoft.com/office/drawing/2014/main" id="{794D8ABD-58EF-8344-5561-1A458F635E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83643" y="2177446"/>
            <a:ext cx="198000" cy="198000"/>
          </a:xfrm>
          <a:prstGeom prst="rect">
            <a:avLst/>
          </a:prstGeom>
        </p:spPr>
      </p:pic>
      <p:sp>
        <p:nvSpPr>
          <p:cNvPr id="33" name="TextBox 40">
            <a:extLst>
              <a:ext uri="{FF2B5EF4-FFF2-40B4-BE49-F238E27FC236}">
                <a16:creationId xmlns:a16="http://schemas.microsoft.com/office/drawing/2014/main" id="{774F8855-ECF9-67AD-A9E2-8865243A0FDE}"/>
              </a:ext>
            </a:extLst>
          </p:cNvPr>
          <p:cNvSpPr txBox="1"/>
          <p:nvPr userDrawn="1"/>
        </p:nvSpPr>
        <p:spPr>
          <a:xfrm>
            <a:off x="375347" y="1149160"/>
            <a:ext cx="3681777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kumimoji="0" lang="nb-NO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Hva er den overordnede idéen for prosjektet?</a:t>
            </a:r>
            <a:endParaRPr lang="nb-NO" sz="2500" dirty="0"/>
          </a:p>
        </p:txBody>
      </p:sp>
      <p:sp>
        <p:nvSpPr>
          <p:cNvPr id="34" name="Plassholder for tekst 33">
            <a:extLst>
              <a:ext uri="{FF2B5EF4-FFF2-40B4-BE49-F238E27FC236}">
                <a16:creationId xmlns:a16="http://schemas.microsoft.com/office/drawing/2014/main" id="{E7C304E5-4CF5-D717-0D85-88F11677E5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356" y="2922850"/>
            <a:ext cx="2539587" cy="3414321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36" name="Plassholder for tekst 33">
            <a:extLst>
              <a:ext uri="{FF2B5EF4-FFF2-40B4-BE49-F238E27FC236}">
                <a16:creationId xmlns:a16="http://schemas.microsoft.com/office/drawing/2014/main" id="{800A73E7-6D1C-9B1C-0649-1CB7B1CED7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3003" y="2922850"/>
            <a:ext cx="2539587" cy="3414321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37" name="Plassholder for tekst 33">
            <a:extLst>
              <a:ext uri="{FF2B5EF4-FFF2-40B4-BE49-F238E27FC236}">
                <a16:creationId xmlns:a16="http://schemas.microsoft.com/office/drawing/2014/main" id="{6E992D2F-EF2F-CFEE-D0A2-FC75AE6921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3424" y="2922850"/>
            <a:ext cx="2539587" cy="3414321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38" name="Plassholder for tekst 33">
            <a:extLst>
              <a:ext uri="{FF2B5EF4-FFF2-40B4-BE49-F238E27FC236}">
                <a16:creationId xmlns:a16="http://schemas.microsoft.com/office/drawing/2014/main" id="{63AE19B8-03F4-3F03-F390-154CB3EB38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184" y="2922850"/>
            <a:ext cx="2539587" cy="3414321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1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ytte for virksomhe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9222780-E987-7C08-FA26-FE588A2B3149}"/>
              </a:ext>
            </a:extLst>
          </p:cNvPr>
          <p:cNvSpPr/>
          <p:nvPr userDrawn="1"/>
        </p:nvSpPr>
        <p:spPr>
          <a:xfrm>
            <a:off x="361571" y="1521437"/>
            <a:ext cx="11468858" cy="378494"/>
          </a:xfrm>
          <a:prstGeom prst="roundRect">
            <a:avLst>
              <a:gd name="adj" fmla="val 11920"/>
            </a:avLst>
          </a:prstGeom>
          <a:solidFill>
            <a:srgbClr val="D6E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DD55B5C-5E9E-A370-86EE-26ED6B552A41}"/>
              </a:ext>
            </a:extLst>
          </p:cNvPr>
          <p:cNvSpPr/>
          <p:nvPr userDrawn="1"/>
        </p:nvSpPr>
        <p:spPr>
          <a:xfrm>
            <a:off x="361571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53125516-149C-27A7-917A-DE336B87DFCC}"/>
              </a:ext>
            </a:extLst>
          </p:cNvPr>
          <p:cNvSpPr txBox="1"/>
          <p:nvPr userDrawn="1"/>
        </p:nvSpPr>
        <p:spPr>
          <a:xfrm>
            <a:off x="5040479" y="161564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b="1" noProof="1">
                <a:latin typeface="Arial" panose="020B0604020202020204" pitchFamily="34" charset="0"/>
                <a:cs typeface="Arial" panose="020B0604020202020204" pitchFamily="34" charset="0"/>
              </a:rPr>
              <a:t>Nytte for virksomheten</a:t>
            </a:r>
          </a:p>
        </p:txBody>
      </p:sp>
      <p:cxnSp>
        <p:nvCxnSpPr>
          <p:cNvPr id="12" name="Straight Connector 29">
            <a:extLst>
              <a:ext uri="{FF2B5EF4-FFF2-40B4-BE49-F238E27FC236}">
                <a16:creationId xmlns:a16="http://schemas.microsoft.com/office/drawing/2014/main" id="{EE1980D5-03DD-1909-6687-5E7B84D2BAEC}"/>
              </a:ext>
            </a:extLst>
          </p:cNvPr>
          <p:cNvCxnSpPr>
            <a:cxnSpLocks/>
          </p:cNvCxnSpPr>
          <p:nvPr userDrawn="1"/>
        </p:nvCxnSpPr>
        <p:spPr>
          <a:xfrm>
            <a:off x="524049" y="2903737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5">
            <a:extLst>
              <a:ext uri="{FF2B5EF4-FFF2-40B4-BE49-F238E27FC236}">
                <a16:creationId xmlns:a16="http://schemas.microsoft.com/office/drawing/2014/main" id="{0DC24F96-16DE-54B0-680F-199A8F717DFA}"/>
              </a:ext>
            </a:extLst>
          </p:cNvPr>
          <p:cNvSpPr txBox="1"/>
          <p:nvPr userDrawn="1"/>
        </p:nvSpPr>
        <p:spPr>
          <a:xfrm>
            <a:off x="870958" y="2176695"/>
            <a:ext cx="2730456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Strategisk forankring</a:t>
            </a: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 hvilken måte er prosjektet forankret i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virksomhetens</a:t>
            </a:r>
            <a:r>
              <a:rPr lang="nb-NO" sz="800" noProof="1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samfunnsoppdrag og strategi? </a:t>
            </a: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Representerer prosjektet noe nytt for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virksomheten</a:t>
            </a: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18">
            <a:extLst>
              <a:ext uri="{FF2B5EF4-FFF2-40B4-BE49-F238E27FC236}">
                <a16:creationId xmlns:a16="http://schemas.microsoft.com/office/drawing/2014/main" id="{0AD50414-2D2D-39B6-9BBA-CC7FA2FD16F4}"/>
              </a:ext>
            </a:extLst>
          </p:cNvPr>
          <p:cNvSpPr/>
          <p:nvPr userDrawn="1"/>
        </p:nvSpPr>
        <p:spPr>
          <a:xfrm>
            <a:off x="420986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B5B4A6F5-CDFF-28ED-202A-2DA3DFA1A564}"/>
              </a:ext>
            </a:extLst>
          </p:cNvPr>
          <p:cNvSpPr/>
          <p:nvPr userDrawn="1"/>
        </p:nvSpPr>
        <p:spPr>
          <a:xfrm>
            <a:off x="805815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cxnSp>
        <p:nvCxnSpPr>
          <p:cNvPr id="35" name="Straight Connector 21">
            <a:extLst>
              <a:ext uri="{FF2B5EF4-FFF2-40B4-BE49-F238E27FC236}">
                <a16:creationId xmlns:a16="http://schemas.microsoft.com/office/drawing/2014/main" id="{C942E590-F979-1901-1452-7EF6116D0E81}"/>
              </a:ext>
            </a:extLst>
          </p:cNvPr>
          <p:cNvCxnSpPr>
            <a:cxnSpLocks/>
          </p:cNvCxnSpPr>
          <p:nvPr userDrawn="1"/>
        </p:nvCxnSpPr>
        <p:spPr>
          <a:xfrm>
            <a:off x="4383780" y="2903737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2">
            <a:extLst>
              <a:ext uri="{FF2B5EF4-FFF2-40B4-BE49-F238E27FC236}">
                <a16:creationId xmlns:a16="http://schemas.microsoft.com/office/drawing/2014/main" id="{51DC8C15-A8B7-2A16-6E3C-1975C9864330}"/>
              </a:ext>
            </a:extLst>
          </p:cNvPr>
          <p:cNvSpPr txBox="1"/>
          <p:nvPr userDrawn="1"/>
        </p:nvSpPr>
        <p:spPr>
          <a:xfrm>
            <a:off x="4730690" y="2176695"/>
            <a:ext cx="3133931" cy="715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</a:p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 hvilken måte kan prosjektet skape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nytte og verdi for virksomheten? </a:t>
            </a:r>
            <a:r>
              <a:rPr lang="nb-NO" sz="8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F.eks. bedre tjenester, reduserte kostnader, økt konkurranseevne, økt omsetning, økt effektivitet, læring.</a:t>
            </a:r>
            <a:endParaRPr lang="nb-NO" sz="800" noProof="1">
              <a:solidFill>
                <a:schemeClr val="bg1">
                  <a:lumMod val="65000"/>
                </a:schemeClr>
              </a:solidFill>
              <a:effectLst/>
              <a:latin typeface="Helvetica" pitchFamily="2" charset="0"/>
            </a:endParaRPr>
          </a:p>
          <a:p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Hvordan skal resultatene i prosjektet kommuniseres og tas i bruk?</a:t>
            </a:r>
          </a:p>
        </p:txBody>
      </p:sp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67A41DB1-5710-D332-B3EF-660235CE6FF5}"/>
              </a:ext>
            </a:extLst>
          </p:cNvPr>
          <p:cNvCxnSpPr>
            <a:cxnSpLocks/>
          </p:cNvCxnSpPr>
          <p:nvPr userDrawn="1"/>
        </p:nvCxnSpPr>
        <p:spPr>
          <a:xfrm>
            <a:off x="8243510" y="2903737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7">
            <a:extLst>
              <a:ext uri="{FF2B5EF4-FFF2-40B4-BE49-F238E27FC236}">
                <a16:creationId xmlns:a16="http://schemas.microsoft.com/office/drawing/2014/main" id="{A53BE485-A061-AAA1-FD79-34E39A31C37B}"/>
              </a:ext>
            </a:extLst>
          </p:cNvPr>
          <p:cNvSpPr txBox="1"/>
          <p:nvPr userDrawn="1"/>
        </p:nvSpPr>
        <p:spPr>
          <a:xfrm>
            <a:off x="8590420" y="2176695"/>
            <a:ext cx="2839580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Samarbeid med andre virksomheter</a:t>
            </a: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det behov for å samarbeide med andre virksomheter?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Hvilken nytte vil samarbeidet gi og hva vil partene bidra med?</a:t>
            </a:r>
          </a:p>
        </p:txBody>
      </p:sp>
      <p:pic>
        <p:nvPicPr>
          <p:cNvPr id="44" name="Picture 31">
            <a:extLst>
              <a:ext uri="{FF2B5EF4-FFF2-40B4-BE49-F238E27FC236}">
                <a16:creationId xmlns:a16="http://schemas.microsoft.com/office/drawing/2014/main" id="{85B10B1F-E5C5-1F83-BAFD-3B007BCBB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010" y="2176627"/>
            <a:ext cx="198000" cy="198000"/>
          </a:xfrm>
          <a:prstGeom prst="rect">
            <a:avLst/>
          </a:prstGeom>
        </p:spPr>
      </p:pic>
      <p:pic>
        <p:nvPicPr>
          <p:cNvPr id="45" name="Picture 32">
            <a:extLst>
              <a:ext uri="{FF2B5EF4-FFF2-40B4-BE49-F238E27FC236}">
                <a16:creationId xmlns:a16="http://schemas.microsoft.com/office/drawing/2014/main" id="{DA0EDAA4-57C4-8F69-1F22-8195E57A6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2122" y="2176627"/>
            <a:ext cx="198000" cy="198000"/>
          </a:xfrm>
          <a:prstGeom prst="rect">
            <a:avLst/>
          </a:prstGeom>
        </p:spPr>
      </p:pic>
      <p:pic>
        <p:nvPicPr>
          <p:cNvPr id="46" name="Picture 33">
            <a:extLst>
              <a:ext uri="{FF2B5EF4-FFF2-40B4-BE49-F238E27FC236}">
                <a16:creationId xmlns:a16="http://schemas.microsoft.com/office/drawing/2014/main" id="{0FB79FFE-8E37-FC7A-AA79-CAAE488DAD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65050" y="2176627"/>
            <a:ext cx="198000" cy="198000"/>
          </a:xfrm>
          <a:prstGeom prst="rect">
            <a:avLst/>
          </a:prstGeom>
        </p:spPr>
      </p:pic>
      <p:sp>
        <p:nvSpPr>
          <p:cNvPr id="47" name="TextBox 40">
            <a:extLst>
              <a:ext uri="{FF2B5EF4-FFF2-40B4-BE49-F238E27FC236}">
                <a16:creationId xmlns:a16="http://schemas.microsoft.com/office/drawing/2014/main" id="{1E49A9AD-BA29-493C-FE74-127EB606BCC5}"/>
              </a:ext>
            </a:extLst>
          </p:cNvPr>
          <p:cNvSpPr txBox="1"/>
          <p:nvPr userDrawn="1"/>
        </p:nvSpPr>
        <p:spPr>
          <a:xfrm>
            <a:off x="375347" y="1149160"/>
            <a:ext cx="4665132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kumimoji="0" lang="nb-NO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Hvis dere lykkes, hvilken nytte vil prosjektet ha for virksomheten?</a:t>
            </a:r>
            <a:endParaRPr lang="nb-NO" sz="2500" dirty="0"/>
          </a:p>
        </p:txBody>
      </p:sp>
      <p:sp>
        <p:nvSpPr>
          <p:cNvPr id="48" name="Plassholder for tekst 33">
            <a:extLst>
              <a:ext uri="{FF2B5EF4-FFF2-40B4-BE49-F238E27FC236}">
                <a16:creationId xmlns:a16="http://schemas.microsoft.com/office/drawing/2014/main" id="{B265DB80-E0C1-CB77-CDF0-C76E677E75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356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49" name="Plassholder for tekst 33">
            <a:extLst>
              <a:ext uri="{FF2B5EF4-FFF2-40B4-BE49-F238E27FC236}">
                <a16:creationId xmlns:a16="http://schemas.microsoft.com/office/drawing/2014/main" id="{32ED2889-9418-4DAB-B8F2-E630E79547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6738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51" name="Plassholder for tekst 33">
            <a:extLst>
              <a:ext uri="{FF2B5EF4-FFF2-40B4-BE49-F238E27FC236}">
                <a16:creationId xmlns:a16="http://schemas.microsoft.com/office/drawing/2014/main" id="{0B579345-7316-E616-975E-1FDCBED73A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1072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</p:spTree>
    <p:extLst>
      <p:ext uri="{BB962C8B-B14F-4D97-AF65-F5344CB8AC3E}">
        <p14:creationId xmlns:p14="http://schemas.microsoft.com/office/powerpoint/2010/main" val="380440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ytte for samfunn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7" name="TextBox 40">
            <a:extLst>
              <a:ext uri="{FF2B5EF4-FFF2-40B4-BE49-F238E27FC236}">
                <a16:creationId xmlns:a16="http://schemas.microsoft.com/office/drawing/2014/main" id="{1E49A9AD-BA29-493C-FE74-127EB606BCC5}"/>
              </a:ext>
            </a:extLst>
          </p:cNvPr>
          <p:cNvSpPr txBox="1"/>
          <p:nvPr userDrawn="1"/>
        </p:nvSpPr>
        <p:spPr>
          <a:xfrm>
            <a:off x="375347" y="1143438"/>
            <a:ext cx="4665132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Hvis dere lykkes, hvilken nytte vil prosjektet ha for samfunnet?</a:t>
            </a:r>
            <a:endParaRPr lang="nb-NO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322912-0B6A-978C-5D04-4006081040D2}"/>
              </a:ext>
            </a:extLst>
          </p:cNvPr>
          <p:cNvSpPr/>
          <p:nvPr userDrawn="1"/>
        </p:nvSpPr>
        <p:spPr>
          <a:xfrm>
            <a:off x="361571" y="1521437"/>
            <a:ext cx="11468858" cy="378494"/>
          </a:xfrm>
          <a:prstGeom prst="roundRect">
            <a:avLst>
              <a:gd name="adj" fmla="val 11920"/>
            </a:avLst>
          </a:prstGeom>
          <a:solidFill>
            <a:srgbClr val="D6E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20B8526B-405B-6E02-EC61-C2C6090D6E94}"/>
              </a:ext>
            </a:extLst>
          </p:cNvPr>
          <p:cNvSpPr/>
          <p:nvPr userDrawn="1"/>
        </p:nvSpPr>
        <p:spPr>
          <a:xfrm>
            <a:off x="361571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83774855-445D-8B91-A767-C21E5A221D28}"/>
              </a:ext>
            </a:extLst>
          </p:cNvPr>
          <p:cNvSpPr txBox="1"/>
          <p:nvPr userDrawn="1"/>
        </p:nvSpPr>
        <p:spPr>
          <a:xfrm>
            <a:off x="5040479" y="1615644"/>
            <a:ext cx="2130952" cy="18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nb-NO" sz="1200" b="1" noProof="1">
                <a:latin typeface="Arial" panose="020B0604020202020204" pitchFamily="34" charset="0"/>
                <a:cs typeface="Arial" panose="020B0604020202020204" pitchFamily="34" charset="0"/>
              </a:rPr>
              <a:t>Nytte for samfunnet</a:t>
            </a:r>
          </a:p>
        </p:txBody>
      </p:sp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B4B8E18A-7BD5-FAAB-FC7F-26219E498B76}"/>
              </a:ext>
            </a:extLst>
          </p:cNvPr>
          <p:cNvCxnSpPr>
            <a:cxnSpLocks/>
          </p:cNvCxnSpPr>
          <p:nvPr userDrawn="1"/>
        </p:nvCxnSpPr>
        <p:spPr>
          <a:xfrm>
            <a:off x="524049" y="2900646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5">
            <a:extLst>
              <a:ext uri="{FF2B5EF4-FFF2-40B4-BE49-F238E27FC236}">
                <a16:creationId xmlns:a16="http://schemas.microsoft.com/office/drawing/2014/main" id="{54DDB8AE-45DC-0839-41C0-03509EB2CE61}"/>
              </a:ext>
            </a:extLst>
          </p:cNvPr>
          <p:cNvSpPr txBox="1"/>
          <p:nvPr userDrawn="1"/>
        </p:nvSpPr>
        <p:spPr>
          <a:xfrm>
            <a:off x="870958" y="2176695"/>
            <a:ext cx="3065775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solidFill>
                  <a:srgbClr val="000000"/>
                </a:solidFill>
                <a:effectLst/>
                <a:latin typeface="Helvetica" pitchFamily="2" charset="0"/>
              </a:rPr>
              <a:t>Brukere, kunder og aktører</a:t>
            </a:r>
            <a:endParaRPr lang="nb-NO" sz="1200" noProof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hvilke aktører i samfunnet vil prosjektet ha nytte og verdi (utover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virksomheten</a:t>
            </a: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  <a:r>
              <a:rPr lang="nb-NO" sz="800" noProof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F.eks. kunder, brukere i offentlig sektor, det sivile samfunn, andre deler av næringslivet, forskningsmiljøer.</a:t>
            </a:r>
            <a:endParaRPr lang="nb-NO" sz="800" noProof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9163FC0D-C0F2-988F-06DB-B543623CB0A1}"/>
              </a:ext>
            </a:extLst>
          </p:cNvPr>
          <p:cNvSpPr/>
          <p:nvPr userDrawn="1"/>
        </p:nvSpPr>
        <p:spPr>
          <a:xfrm>
            <a:off x="420986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700814B0-F459-B740-55BC-DDB65E50987E}"/>
              </a:ext>
            </a:extLst>
          </p:cNvPr>
          <p:cNvSpPr/>
          <p:nvPr userDrawn="1"/>
        </p:nvSpPr>
        <p:spPr>
          <a:xfrm>
            <a:off x="8058150" y="1996302"/>
            <a:ext cx="3772279" cy="4487198"/>
          </a:xfrm>
          <a:prstGeom prst="roundRect">
            <a:avLst>
              <a:gd name="adj" fmla="val 20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1"/>
          </a:p>
        </p:txBody>
      </p:sp>
      <p:cxnSp>
        <p:nvCxnSpPr>
          <p:cNvPr id="20" name="Straight Connector 21">
            <a:extLst>
              <a:ext uri="{FF2B5EF4-FFF2-40B4-BE49-F238E27FC236}">
                <a16:creationId xmlns:a16="http://schemas.microsoft.com/office/drawing/2014/main" id="{A944292B-63A5-0B97-FD52-5B3D43D9A728}"/>
              </a:ext>
            </a:extLst>
          </p:cNvPr>
          <p:cNvCxnSpPr>
            <a:cxnSpLocks/>
          </p:cNvCxnSpPr>
          <p:nvPr userDrawn="1"/>
        </p:nvCxnSpPr>
        <p:spPr>
          <a:xfrm>
            <a:off x="4383780" y="2900646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2">
            <a:extLst>
              <a:ext uri="{FF2B5EF4-FFF2-40B4-BE49-F238E27FC236}">
                <a16:creationId xmlns:a16="http://schemas.microsoft.com/office/drawing/2014/main" id="{26EEECA2-CC31-BFDF-1A6E-79692E5C15BF}"/>
              </a:ext>
            </a:extLst>
          </p:cNvPr>
          <p:cNvSpPr txBox="1"/>
          <p:nvPr userDrawn="1"/>
        </p:nvSpPr>
        <p:spPr>
          <a:xfrm>
            <a:off x="4730689" y="2176695"/>
            <a:ext cx="3138436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Nytteverdi</a:t>
            </a:r>
          </a:p>
          <a:p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 nytte vil prosjektet ha for disse aktørene? </a:t>
            </a:r>
            <a:r>
              <a:rPr lang="nb-NO" sz="800" noProof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F.eks. behov som dekkes, spredning av kunnskap og teknologi, kompetansebygging i forskningsmiljø.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Hvordan skal resultatene tas i bruk og spres til andre? Har dere tenkt hvordan dette kan kommuniseres?</a:t>
            </a:r>
          </a:p>
          <a:p>
            <a:endParaRPr lang="nb-NO" sz="800" noProof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6">
            <a:extLst>
              <a:ext uri="{FF2B5EF4-FFF2-40B4-BE49-F238E27FC236}">
                <a16:creationId xmlns:a16="http://schemas.microsoft.com/office/drawing/2014/main" id="{7FAB84A5-6F92-6CD8-C9C1-EA14C8050822}"/>
              </a:ext>
            </a:extLst>
          </p:cNvPr>
          <p:cNvCxnSpPr>
            <a:cxnSpLocks/>
          </p:cNvCxnSpPr>
          <p:nvPr userDrawn="1"/>
        </p:nvCxnSpPr>
        <p:spPr>
          <a:xfrm>
            <a:off x="8243510" y="2900646"/>
            <a:ext cx="3412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7">
            <a:extLst>
              <a:ext uri="{FF2B5EF4-FFF2-40B4-BE49-F238E27FC236}">
                <a16:creationId xmlns:a16="http://schemas.microsoft.com/office/drawing/2014/main" id="{F68E931A-F5E0-D93A-8DF2-65E744DDB11B}"/>
              </a:ext>
            </a:extLst>
          </p:cNvPr>
          <p:cNvSpPr txBox="1"/>
          <p:nvPr userDrawn="1"/>
        </p:nvSpPr>
        <p:spPr>
          <a:xfrm>
            <a:off x="8590420" y="2176695"/>
            <a:ext cx="2730622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2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Øvrig samfunnsnytte </a:t>
            </a:r>
          </a:p>
          <a:p>
            <a:pPr>
              <a:spcAft>
                <a:spcPts val="0"/>
              </a:spcAft>
            </a:pP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Hvilken annen samfunnsmessig 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nytte og </a:t>
            </a:r>
            <a:r>
              <a:rPr lang="nb-NO" sz="800" noProof="1">
                <a:solidFill>
                  <a:srgbClr val="000000"/>
                </a:solidFill>
                <a:latin typeface="Helvetica" pitchFamily="2" charset="0"/>
              </a:rPr>
              <a:t>v</a:t>
            </a:r>
            <a:r>
              <a:rPr lang="nb-NO" sz="800" noProof="1">
                <a:solidFill>
                  <a:srgbClr val="000000"/>
                </a:solidFill>
                <a:effectLst/>
                <a:latin typeface="Helvetica" pitchFamily="2" charset="0"/>
              </a:rPr>
              <a:t>erdi</a:t>
            </a:r>
            <a:r>
              <a:rPr lang="nb-NO" sz="800" noProof="1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</a:p>
          <a:p>
            <a:pPr>
              <a:spcAft>
                <a:spcPts val="300"/>
              </a:spcAft>
            </a:pPr>
            <a:r>
              <a:rPr lang="nb-NO" sz="800" noProof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prosjektet bidra til? </a:t>
            </a:r>
            <a:r>
              <a:rPr lang="nb-NO" sz="800" noProof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F.eks. miljøforbedring, bærekraftsmål.</a:t>
            </a:r>
          </a:p>
        </p:txBody>
      </p:sp>
      <p:pic>
        <p:nvPicPr>
          <p:cNvPr id="27" name="Picture 32">
            <a:extLst>
              <a:ext uri="{FF2B5EF4-FFF2-40B4-BE49-F238E27FC236}">
                <a16:creationId xmlns:a16="http://schemas.microsoft.com/office/drawing/2014/main" id="{EBAB8602-D8A6-D9CF-80A7-7CC6BB067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2122" y="2176627"/>
            <a:ext cx="198000" cy="198000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E19220EA-AFDF-8B77-8EEC-C659F921F8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591" y="2174104"/>
            <a:ext cx="198000" cy="198000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0847A0CC-4A6C-34BD-DCCB-196968C670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48224" y="2174104"/>
            <a:ext cx="198000" cy="198000"/>
          </a:xfrm>
          <a:prstGeom prst="rect">
            <a:avLst/>
          </a:prstGeom>
        </p:spPr>
      </p:pic>
      <p:sp>
        <p:nvSpPr>
          <p:cNvPr id="31" name="Plassholder for tekst 33">
            <a:extLst>
              <a:ext uri="{FF2B5EF4-FFF2-40B4-BE49-F238E27FC236}">
                <a16:creationId xmlns:a16="http://schemas.microsoft.com/office/drawing/2014/main" id="{3A9F2515-2A9C-5540-B3EB-BAB34402E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356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32" name="Plassholder for tekst 33">
            <a:extLst>
              <a:ext uri="{FF2B5EF4-FFF2-40B4-BE49-F238E27FC236}">
                <a16:creationId xmlns:a16="http://schemas.microsoft.com/office/drawing/2014/main" id="{D38CE6DA-19C9-F309-A1B4-B706A349AC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6738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  <p:sp>
        <p:nvSpPr>
          <p:cNvPr id="33" name="Plassholder for tekst 33">
            <a:extLst>
              <a:ext uri="{FF2B5EF4-FFF2-40B4-BE49-F238E27FC236}">
                <a16:creationId xmlns:a16="http://schemas.microsoft.com/office/drawing/2014/main" id="{7DBBD5BD-8DC0-C23D-6B33-AF033F69A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1072" y="3000109"/>
            <a:ext cx="3486377" cy="3337062"/>
          </a:xfrm>
        </p:spPr>
        <p:txBody>
          <a:bodyPr wrap="square"/>
          <a:lstStyle>
            <a:lvl1pPr marL="81000" indent="0">
              <a:buNone/>
              <a:defRPr sz="800"/>
            </a:lvl1pPr>
          </a:lstStyle>
          <a:p>
            <a:pPr lvl="0"/>
            <a:r>
              <a:rPr lang="nb-NO" dirty="0"/>
              <a:t>Fyll inn her:</a:t>
            </a:r>
          </a:p>
        </p:txBody>
      </p:sp>
    </p:spTree>
    <p:extLst>
      <p:ext uri="{BB962C8B-B14F-4D97-AF65-F5344CB8AC3E}">
        <p14:creationId xmlns:p14="http://schemas.microsoft.com/office/powerpoint/2010/main" val="16670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27248-635E-9D12-BC97-A5D7CD46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68077-663B-D00C-136C-D57C039EB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nb-NO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4EA1AB2-2D79-FA4C-C290-6BB1E72F6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2087" y="342946"/>
            <a:ext cx="830526" cy="27003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fld id="{5F9714DC-520A-C449-B70B-C9D0A80F6769}" type="datetime1">
              <a:rPr lang="nb-NO" smtClean="0"/>
              <a:t>12.02.2026</a:t>
            </a:fld>
            <a:endParaRPr lang="nb-NO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8DD5E79-1BD9-48D1-FDDC-FFEDED6F9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8328" y="342946"/>
            <a:ext cx="4114800" cy="2700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Prosjektkanvas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0A696B6-E07E-9D73-0044-78DB3CE36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708" y="6302336"/>
            <a:ext cx="321905" cy="27003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lastID" hidden="1">
            <a:extLst>
              <a:ext uri="{FF2B5EF4-FFF2-40B4-BE49-F238E27FC236}">
                <a16:creationId xmlns:a16="http://schemas.microsoft.com/office/drawing/2014/main" id="{3A357203-3C5A-2330-B879-5738E3D06731}"/>
              </a:ext>
            </a:extLst>
          </p:cNvPr>
          <p:cNvSpPr/>
          <p:nvPr userDrawn="1"/>
        </p:nvSpPr>
        <p:spPr>
          <a:xfrm>
            <a:off x="2749729" y="-1079434"/>
            <a:ext cx="1892423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bg_green_1_text_black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8404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2" r:id="rId2"/>
    <p:sldLayoutId id="2147483740" r:id="rId3"/>
    <p:sldLayoutId id="2147483738" r:id="rId4"/>
    <p:sldLayoutId id="2147483741" r:id="rId5"/>
    <p:sldLayoutId id="2147483742" r:id="rId6"/>
    <p:sldLayoutId id="2147483733" r:id="rId7"/>
    <p:sldLayoutId id="2147483734" r:id="rId8"/>
    <p:sldLayoutId id="2147483739" r:id="rId9"/>
    <p:sldLayoutId id="2147483736" r:id="rId10"/>
    <p:sldLayoutId id="2147483737" r:id="rId11"/>
    <p:sldLayoutId id="2147483721" r:id="rId12"/>
    <p:sldLayoutId id="2147483692" r:id="rId13"/>
  </p:sldLayoutIdLst>
  <p:hf hdr="0"/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171000" algn="l" defTabSz="914310" rtl="0" eaLnBrk="1" latinLnBrk="0" hangingPunct="1">
        <a:lnSpc>
          <a:spcPct val="98000"/>
        </a:lnSpc>
        <a:spcBef>
          <a:spcPts val="1000"/>
        </a:spcBef>
        <a:buFont typeface="Wingdings" panose="05000000000000000000" pitchFamily="2" charset="2"/>
        <a:buChar char="§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720000" indent="-108000" algn="l" defTabSz="914310" rtl="0" eaLnBrk="1" latinLnBrk="0" hangingPunct="1">
        <a:lnSpc>
          <a:spcPct val="98000"/>
        </a:lnSpc>
        <a:spcBef>
          <a:spcPts val="0"/>
        </a:spcBef>
        <a:buFont typeface="+mj-lt"/>
        <a:buAutoNum type="romanLcPeriod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99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3pPr>
      <a:lvl4pPr marL="126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4pPr>
      <a:lvl5pPr marL="153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35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rskningsradet.no/" TargetMode="External"/><Relationship Id="rId4" Type="http://schemas.openxmlformats.org/officeDocument/2006/relationships/image" Target="../media/image5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7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225DD-DAF2-E087-8870-69746ECA3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911361DA-3919-6BBA-4705-AEC5D90F9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BB505-E92A-EBBD-6A61-C14D33AED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noProof="1"/>
              <a:t>Prosjektkanvas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ABD98C0-0FA5-8AA9-5B9A-1F59ECB08D07}"/>
              </a:ext>
            </a:extLst>
          </p:cNvPr>
          <p:cNvSpPr txBox="1"/>
          <p:nvPr/>
        </p:nvSpPr>
        <p:spPr>
          <a:xfrm>
            <a:off x="378070" y="2682276"/>
            <a:ext cx="5518601" cy="565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8000"/>
              </a:lnSpc>
            </a:pPr>
            <a:endParaRPr lang="nb-NO" sz="1250" dirty="0">
              <a:latin typeface="+mj-lt"/>
            </a:endParaRPr>
          </a:p>
          <a:p>
            <a:pPr>
              <a:lnSpc>
                <a:spcPct val="98000"/>
              </a:lnSpc>
            </a:pPr>
            <a:r>
              <a:rPr lang="nb-NO" sz="1250" dirty="0">
                <a:latin typeface="+mj-lt"/>
              </a:rPr>
              <a:t>Verktøy for å ta deg fra idé til forsknings- og innovasjonsprosjekt </a:t>
            </a:r>
          </a:p>
          <a:p>
            <a:pPr>
              <a:lnSpc>
                <a:spcPct val="98000"/>
              </a:lnSpc>
            </a:pPr>
            <a:endParaRPr lang="nb-NO" sz="1250" dirty="0">
              <a:latin typeface="+mj-lt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D3ECB5C-F77B-17C2-B28B-51A7B25AB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070" y="5642187"/>
            <a:ext cx="5982090" cy="9745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noProof="1">
                <a:latin typeface="+mn-lt"/>
              </a:rPr>
              <a:t>Prosjektkanvas er Forskningsrådets verktøy</a:t>
            </a:r>
            <a:r>
              <a:rPr lang="nb-NO" noProof="1">
                <a:solidFill>
                  <a:srgbClr val="000000"/>
                </a:solidFill>
                <a:effectLst/>
                <a:latin typeface="+mn-lt"/>
              </a:rPr>
              <a:t>, utviklet i samarbeid med EGGS Design.</a:t>
            </a:r>
            <a:endParaRPr lang="nb-NO" noProof="1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nb-NO" noProof="1">
                <a:latin typeface="+mn-lt"/>
              </a:rPr>
              <a:t>Du kan dele prosjektkanvas med hvem du vil, under følgende forutsetninger: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noProof="1">
                <a:latin typeface="+mn-lt"/>
              </a:rPr>
              <a:t>Du må si at prosjektkanvas er et verktøy fra Forskningsrådet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noProof="1">
                <a:latin typeface="+mn-lt"/>
              </a:rPr>
              <a:t>Du kan ikke bruke prosjektkanvas i kommersiell sammenheng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noProof="1">
                <a:latin typeface="+mn-lt"/>
              </a:rPr>
              <a:t>Du kan ikke endre prosjektkanvas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2DEB1-FC6C-E40C-C9F6-7BF94DB471DB}"/>
              </a:ext>
            </a:extLst>
          </p:cNvPr>
          <p:cNvSpPr txBox="1">
            <a:spLocks/>
          </p:cNvSpPr>
          <p:nvPr/>
        </p:nvSpPr>
        <p:spPr>
          <a:xfrm>
            <a:off x="6583325" y="5520266"/>
            <a:ext cx="2699084" cy="109643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31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None/>
              <a:defRPr sz="850" kern="1200" spc="0" baseline="0">
                <a:solidFill>
                  <a:schemeClr val="tx1"/>
                </a:solidFill>
                <a:latin typeface="IBM Plex Mono" panose="020B0509050203000203" pitchFamily="49" charset="0"/>
                <a:ea typeface="+mn-ea"/>
                <a:cs typeface="Times New Roman" panose="02020603050405020304" pitchFamily="18" charset="0"/>
              </a:defRPr>
            </a:lvl1pPr>
            <a:lvl2pPr marL="72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9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6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3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noProof="1">
                <a:effectLst/>
              </a:rPr>
              <a:t>Projectcanvas by </a:t>
            </a:r>
            <a:r>
              <a:rPr lang="nb-NO" noProof="1">
                <a:effectLst/>
                <a:hlinkClick r:id="rId5"/>
              </a:rPr>
              <a:t>www.forskningsradet.no</a:t>
            </a:r>
            <a:r>
              <a:rPr lang="nb-NO" noProof="1">
                <a:effectLst/>
              </a:rPr>
              <a:t> is licensed under a Creative Commons Attribution-NonCommercial-NoDerivatives 4.0 International Licence.</a:t>
            </a:r>
            <a:endParaRPr lang="nb-NO" noProof="1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02CCFDE-72C9-A487-4A27-C05726C524A2}"/>
              </a:ext>
            </a:extLst>
          </p:cNvPr>
          <p:cNvSpPr txBox="1">
            <a:spLocks/>
          </p:cNvSpPr>
          <p:nvPr/>
        </p:nvSpPr>
        <p:spPr>
          <a:xfrm>
            <a:off x="10348111" y="6328369"/>
            <a:ext cx="1005690" cy="29074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31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None/>
              <a:defRPr sz="850" kern="1200" spc="0" baseline="0">
                <a:solidFill>
                  <a:schemeClr val="tx1"/>
                </a:solidFill>
                <a:latin typeface="IBM Plex Mono" panose="020B0509050203000203" pitchFamily="49" charset="0"/>
                <a:ea typeface="+mn-ea"/>
                <a:cs typeface="Times New Roman" panose="02020603050405020304" pitchFamily="18" charset="0"/>
              </a:defRPr>
            </a:lvl1pPr>
            <a:lvl2pPr marL="72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9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6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30000" indent="-108000" algn="l" defTabSz="914310" rtl="0" eaLnBrk="1" latinLnBrk="0" hangingPunct="1">
              <a:lnSpc>
                <a:spcPct val="9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5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nb-NO" noProof="1">
                <a:latin typeface="+mn-lt"/>
              </a:rPr>
              <a:t> V 04.07.2025</a:t>
            </a:r>
          </a:p>
        </p:txBody>
      </p:sp>
    </p:spTree>
    <p:extLst>
      <p:ext uri="{BB962C8B-B14F-4D97-AF65-F5344CB8AC3E}">
        <p14:creationId xmlns:p14="http://schemas.microsoft.com/office/powerpoint/2010/main" val="24310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79B6C50-3291-4E8F-1A37-11088F6A8E4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9B11F03-C832-7FC8-F61B-DFC065FA69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CC3E9D1-6C33-FD61-B6E5-67D86E8718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AF5255E-CBFC-5602-54BE-E11BE80FF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93659E0-C676-3141-9563-53DA5AF6AE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074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1E274B-FF17-2B95-7CEC-2F39AB0C6A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3A184D5-9C3F-A885-0B84-7365EC4226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5A3935-932F-1E2C-13E9-BC53C7EF75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462BE4-1176-5436-01F8-AD8774B5E1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F14344-ACC4-744B-6D1C-7D54D6256A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622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78A42-45C0-7889-E88B-9CE3038B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6FB-DC4E-F24C-BE8A-F6D3B800E9DD}" type="datetime1">
              <a:rPr lang="nb-NO" noProof="1" dirty="0" smtClean="0"/>
              <a:t>12.02.2026</a:t>
            </a:fld>
            <a:endParaRPr lang="nb-NO" noProof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74BBD-9C75-DA53-5C77-8A1685DC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1"/>
              <a:t>Prosjektkanvas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1D2B4-59EF-C726-8F05-335C666B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1" dirty="0" smtClean="0"/>
              <a:pPr/>
              <a:t>12</a:t>
            </a:fld>
            <a:endParaRPr lang="nb-NO" noProof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A39758-64E6-356A-ED75-E31DE0BF5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423503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00DD0D8-522F-B9DA-4DD2-5DCC52FB19F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1781BDF-6704-524E-9BFE-1BDEE700A277}" type="datetime1">
              <a:rPr lang="nb-NO" smtClean="0"/>
              <a:t>12.02.2026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EAA6509-AEF8-15BD-BACB-ACB5E2D3C45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Prosjektkanvas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022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212D8BB-FE57-7CFF-4BF5-E56D2BD8B6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9790EBF-8EAE-E1F7-516A-2E30365CF3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160463-385A-4CAE-1286-B8D07751A2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3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6649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81237B8-EEC1-785A-ECC6-CCD76FDCC10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1781BDF-6704-524E-9BFE-1BDEE700A277}" type="datetime1">
              <a:rPr lang="nb-NO" smtClean="0"/>
              <a:t>12.02.2026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0111A06-1CCD-3B75-BD69-D8D5022BBC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Prosjektkanvas</a:t>
            </a:r>
          </a:p>
        </p:txBody>
      </p:sp>
    </p:spTree>
    <p:extLst>
      <p:ext uri="{BB962C8B-B14F-4D97-AF65-F5344CB8AC3E}">
        <p14:creationId xmlns:p14="http://schemas.microsoft.com/office/powerpoint/2010/main" val="142465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E0EFD66-36E7-9490-F537-8D2FB73C4D6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E77D6DE-C3C2-D54F-A453-C6917EBD4246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CDA7B5E-2D69-9FA3-E585-D106B878CD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84092DA-8F92-A6AA-0EE5-809EACED196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5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8781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AF39079-D419-74EF-9E59-4648127531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3E651BA-A8FD-2C74-F5E4-2B16014AC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1DC288-DA74-3DC3-0C87-9D63C1002B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63DA143-EC14-978F-2432-CC0763CDC5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AF55DEE-E5EA-BE43-F27A-DEDAB0854D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6C11E91-CDBA-7754-C3A7-31E23AD632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777A6DC-5A03-5866-062D-09AE3C81D2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51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5F553B-05C2-6D7C-39DD-3BCC6BA6A4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0A3684E-E0D6-B6E6-D095-F380EBB5A7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7B2758E-E0BE-C464-76C3-2E94B18C08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A3E6792-FB89-1E50-259D-15EB9EE865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610930C-F8F0-B3CB-3AF5-7A36B11CAB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FB1ABD0-B880-8928-384E-8F48A91011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327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47B8CE7-4CCF-73CB-6362-5699D37B16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8DF9AC1-80A4-C204-CC68-4A86E54432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5CFCA4-FEC9-63AF-4493-4DA86C0585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7F7FE3B-171F-8254-69D4-D0ABBE606F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6527350-81B5-B53B-61D1-2EF0BC6C46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483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E2B37C6-9F54-6447-F906-9F30B060E98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5D527E-F14E-AA47-870C-37DADAC35921}" type="datetime1">
              <a:rPr lang="nb-NO" noProof="0" smtClean="0"/>
              <a:t>12.02.2026</a:t>
            </a:fld>
            <a:endParaRPr lang="nb-NO" noProof="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45BE0D-43E6-DFD3-359C-FF6A262FE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Prosjektkanvas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061351-2954-A994-52A8-BAAFD4CBB7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DE463B5-13BB-C156-EF66-3280BFDEAD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70C2BE6-19D6-973E-CD0D-1A5AFAF4A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984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skningsrådet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C9AB"/>
      </a:accent1>
      <a:accent2>
        <a:srgbClr val="E6EBC8"/>
      </a:accent2>
      <a:accent3>
        <a:srgbClr val="47483C"/>
      </a:accent3>
      <a:accent4>
        <a:srgbClr val="5D5F50"/>
      </a:accent4>
      <a:accent5>
        <a:srgbClr val="8F927B"/>
      </a:accent5>
      <a:accent6>
        <a:srgbClr val="5E5E5E"/>
      </a:accent6>
      <a:hlink>
        <a:srgbClr val="000000"/>
      </a:hlink>
      <a:folHlink>
        <a:srgbClr val="000000"/>
      </a:folHlink>
    </a:clrScheme>
    <a:fontScheme name="Custom 5">
      <a:majorFont>
        <a:latin typeface="Arial"/>
        <a:ea typeface=""/>
        <a:cs typeface=""/>
      </a:majorFont>
      <a:minorFont>
        <a:latin typeface="IBM Plex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8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Mal 01 Forskningsradet.potx" id="{307FDE38-89C1-4269-BB47-53EC49AEF625}" vid="{01581F06-33F0-450B-B500-CFAEFA235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feaa13a8-ff43-4ca6-9bec-5b64dcde6bf6" xsi:nil="true"/>
    <M_x00f8_tedato xmlns="feaa13a8-ff43-4ca6-9bec-5b64dcde6bf6" xsi:nil="true"/>
    <Tema xmlns="feaa13a8-ff43-4ca6-9bec-5b64dcde6bf6" xsi:nil="true"/>
    <lcf76f155ced4ddcb4097134ff3c332f xmlns="feaa13a8-ff43-4ca6-9bec-5b64dcde6bf6">
      <Terms xmlns="http://schemas.microsoft.com/office/infopath/2007/PartnerControls"/>
    </lcf76f155ced4ddcb4097134ff3c332f>
    <_x00c5_rsomkanvelges xmlns="feaa13a8-ff43-4ca6-9bec-5b64dcde6bf6" xsi:nil="true"/>
    <Kanal xmlns="feaa13a8-ff43-4ca6-9bec-5b64dcde6bf6" xsi:nil="true"/>
    <TaxCatchAll xmlns="b698ac79-4e05-437f-8025-203a531218a5" xsi:nil="true"/>
    <o555f8cf5d90444ca1fa4607ada592d4 xmlns="feaa13a8-ff43-4ca6-9bec-5b64dcde6bf6">
      <Terms xmlns="http://schemas.microsoft.com/office/infopath/2007/PartnerControls"/>
    </o555f8cf5d90444ca1fa4607ada592d4>
    <n9672ec110ad4304bbf5de3054926027 xmlns="feaa13a8-ff43-4ca6-9bec-5b64dcde6bf6">
      <Terms xmlns="http://schemas.microsoft.com/office/infopath/2007/PartnerControls"/>
    </n9672ec110ad4304bbf5de3054926027>
    <M_x00e5_lgruppe xmlns="feaa13a8-ff43-4ca6-9bec-5b64dcde6b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1572D17F09343834D6B0EB5C729F3" ma:contentTypeVersion="33" ma:contentTypeDescription="Create a new document." ma:contentTypeScope="" ma:versionID="2a7d75f70526246832140a99222219b6">
  <xsd:schema xmlns:xsd="http://www.w3.org/2001/XMLSchema" xmlns:xs="http://www.w3.org/2001/XMLSchema" xmlns:p="http://schemas.microsoft.com/office/2006/metadata/properties" xmlns:ns2="feaa13a8-ff43-4ca6-9bec-5b64dcde6bf6" xmlns:ns3="b698ac79-4e05-437f-8025-203a531218a5" targetNamespace="http://schemas.microsoft.com/office/2006/metadata/properties" ma:root="true" ma:fieldsID="36b42602bcacd9cb20cba10b327c38e6" ns2:_="" ns3:_="">
    <xsd:import namespace="feaa13a8-ff43-4ca6-9bec-5b64dcde6bf6"/>
    <xsd:import namespace="b698ac79-4e05-437f-8025-203a531218a5"/>
    <xsd:element name="properties">
      <xsd:complexType>
        <xsd:sequence>
          <xsd:element name="documentManagement">
            <xsd:complexType>
              <xsd:all>
                <xsd:element ref="ns2:Dokumenttype" minOccurs="0"/>
                <xsd:element ref="ns2:Kanal" minOccurs="0"/>
                <xsd:element ref="ns2:M_x00e5_lgruppe" minOccurs="0"/>
                <xsd:element ref="ns2:Tema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9672ec110ad4304bbf5de3054926027" minOccurs="0"/>
                <xsd:element ref="ns3:TaxCatchAll" minOccurs="0"/>
                <xsd:element ref="ns2:o555f8cf5d90444ca1fa4607ada592d4" minOccurs="0"/>
                <xsd:element ref="ns2:MediaLengthInSeconds" minOccurs="0"/>
                <xsd:element ref="ns2:lcf76f155ced4ddcb4097134ff3c332f" minOccurs="0"/>
                <xsd:element ref="ns2:M_x00f8_tedato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_x00c5_rsomkanvelg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a13a8-ff43-4ca6-9bec-5b64dcde6bf6" elementFormDefault="qualified">
    <xsd:import namespace="http://schemas.microsoft.com/office/2006/documentManagement/types"/>
    <xsd:import namespace="http://schemas.microsoft.com/office/infopath/2007/PartnerControls"/>
    <xsd:element name="Dokumenttype" ma:index="3" nillable="true" ma:displayName="Dokumenttype" ma:format="Dropdown" ma:internalName="Dokumenttype">
      <xsd:simpleType>
        <xsd:restriction base="dms:Choice">
          <xsd:enumeration value="Analyse"/>
          <xsd:enumeration value="Bilde"/>
          <xsd:enumeration value="Design"/>
          <xsd:enumeration value="Innlegg"/>
          <xsd:enumeration value="Kronikk"/>
          <xsd:enumeration value="Ledermøtesak"/>
          <xsd:enumeration value="Nyhetssak"/>
          <xsd:enumeration value="Plan"/>
          <xsd:enumeration value="Presentasjon"/>
          <xsd:enumeration value="Pressemelding"/>
          <xsd:enumeration value="Rapport"/>
          <xsd:enumeration value="Referat"/>
          <xsd:enumeration value="Rådata"/>
          <xsd:enumeration value="Styresak"/>
          <xsd:enumeration value="Talepunkter"/>
          <xsd:enumeration value="Undersøkelse"/>
          <xsd:enumeration value="Invitasjon"/>
        </xsd:restriction>
      </xsd:simpleType>
    </xsd:element>
    <xsd:element name="Kanal" ma:index="4" nillable="true" ma:displayName="Kanal" ma:format="Dropdown" ma:internalName="Kanal" ma:readOnly="false">
      <xsd:simpleType>
        <xsd:restriction base="dms:Choice">
          <xsd:enumeration value="Arrangement"/>
          <xsd:enumeration value="Fagpresse"/>
          <xsd:enumeration value="Intranett"/>
          <xsd:enumeration value="Lokalmedia"/>
          <xsd:enumeration value="Nettsted"/>
          <xsd:enumeration value="Nyhetsbrev"/>
          <xsd:enumeration value="Nysgjerrigper.no"/>
          <xsd:enumeration value="Riksmedia"/>
          <xsd:enumeration value="Skattefunn.no"/>
          <xsd:enumeration value="Sosiale media"/>
        </xsd:restriction>
      </xsd:simpleType>
    </xsd:element>
    <xsd:element name="M_x00e5_lgruppe" ma:index="5" nillable="true" ma:displayName="Målgruppe" ma:format="Dropdown" ma:internalName="M_x00e5_lgruppe" ma:readOnly="false">
      <xsd:simpleType>
        <xsd:restriction base="dms:Choice">
          <xsd:enumeration value="Ansatte"/>
          <xsd:enumeration value="Barn og unge"/>
          <xsd:enumeration value="Befolkning"/>
          <xsd:enumeration value="Departementer"/>
          <xsd:enumeration value="Fageksperter"/>
          <xsd:enumeration value="Forskningsorganisasjoner"/>
          <xsd:enumeration value="Institutter"/>
          <xsd:enumeration value="Interessenter"/>
          <xsd:enumeration value="Ledere internt"/>
          <xsd:enumeration value="Næringsliv"/>
          <xsd:enumeration value="Offentlig sektor"/>
          <xsd:enumeration value="Politikere"/>
          <xsd:enumeration value="Søkere"/>
        </xsd:restriction>
      </xsd:simpleType>
    </xsd:element>
    <xsd:element name="Tema" ma:index="7" nillable="true" ma:displayName="Tema" ma:internalName="Tem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ærekraftig utvikling"/>
                    <xsd:enumeration value="Forskningsformidling"/>
                    <xsd:enumeration value="Forskningspolitikk"/>
                    <xsd:enumeration value="Grønt skifte"/>
                    <xsd:enumeration value="Hav"/>
                    <xsd:enumeration value="Helse og velferd"/>
                    <xsd:enumeration value="Internasjonalt"/>
                    <xsd:enumeration value="Korona-ekspertrolle"/>
                    <xsd:enumeration value="Næringsliv"/>
                    <xsd:enumeration value="Offentlig sektor"/>
                    <xsd:enumeration value="Organisasjon"/>
                    <xsd:enumeration value="Samhørighet og globalisering"/>
                    <xsd:enumeration value="Teknologi og digitalisering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n9672ec110ad4304bbf5de3054926027" ma:index="21" nillable="true" ma:taxonomy="true" ma:internalName="n9672ec110ad4304bbf5de3054926027" ma:taxonomyFieldName="_x00c5_r" ma:displayName="År" ma:readOnly="false" ma:default="" ma:fieldId="{79672ec1-10ad-4304-bbf5-de3054926027}" ma:sspId="26cff002-41dc-47c6-9720-c7756c5075c9" ma:termSetId="13d025f8-819f-44d5-a2f7-55fd601ec1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555f8cf5d90444ca1fa4607ada592d4" ma:index="27" nillable="true" ma:taxonomy="true" ma:internalName="o555f8cf5d90444ca1fa4607ada592d4" ma:taxonomyFieldName="S_x00f8_knadstype" ma:displayName="Søknadstype" ma:readOnly="false" ma:default="" ma:fieldId="{8555f8cf-5d90-444c-a1fa-4607ada592d4}" ma:sspId="26cff002-41dc-47c6-9720-c7756c5075c9" ma:termSetId="ddbdb09e-41b3-4d16-aacd-f27f7de5e1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26cff002-41dc-47c6-9720-c7756c5075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_x00f8_tedato" ma:index="33" nillable="true" ma:displayName="Møtedato" ma:format="DateOnly" ma:internalName="M_x00f8_tedato">
      <xsd:simpleType>
        <xsd:restriction base="dms:DateTime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00c5_rsomkanvelges" ma:index="37" nillable="true" ma:displayName="År som kan velges" ma:format="Dropdown" ma:internalName="_x00c5_rsomkanvelges">
      <xsd:simpleType>
        <xsd:restriction base="dms:Choice">
          <xsd:enumeration value="2023"/>
          <xsd:enumeration value="2024"/>
          <xsd:enumeration value="2025"/>
          <xsd:enumeration value="2026"/>
          <xsd:enumeration value="2027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8ac79-4e05-437f-8025-203a5312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2d3b919c-2f54-4a64-8de4-7cbdb830932a}" ma:internalName="TaxCatchAll" ma:readOnly="false" ma:showField="CatchAllData" ma:web="b698ac79-4e05-437f-8025-203a531218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52C86-FFD9-4648-9E5A-BE14C2DD6B2A}">
  <ds:schemaRefs>
    <ds:schemaRef ds:uri="http://purl.org/dc/terms/"/>
    <ds:schemaRef ds:uri="http://schemas.openxmlformats.org/package/2006/metadata/core-properties"/>
    <ds:schemaRef ds:uri="b698ac79-4e05-437f-8025-203a531218a5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eaa13a8-ff43-4ca6-9bec-5b64dcde6bf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5567587-3520-4217-9F1E-605A649011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8EA270-932A-42D2-8AF8-8B3DDDEB06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5296</TotalTime>
  <Words>108</Words>
  <Application>Microsoft Office PowerPoint</Application>
  <PresentationFormat>Widescreen</PresentationFormat>
  <Paragraphs>37</Paragraphs>
  <Slides>12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IBM Plex Mono</vt:lpstr>
      <vt:lpstr>Wingdings</vt:lpstr>
      <vt:lpstr>Office Theme</vt:lpstr>
      <vt:lpstr>Prosjektkanvas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Monsen</dc:creator>
  <cp:lastModifiedBy>Rigmor Fardal</cp:lastModifiedBy>
  <cp:revision>47</cp:revision>
  <cp:lastPrinted>2025-06-27T08:08:13Z</cp:lastPrinted>
  <dcterms:created xsi:type="dcterms:W3CDTF">2025-01-27T08:20:23Z</dcterms:created>
  <dcterms:modified xsi:type="dcterms:W3CDTF">2026-02-12T20:06:25Z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0x010100A631572D17F09343834D6B0EB5C729F3</vt:lpwstr>
  </property>
  <property fmtid="{D5CDD505-2E9C-101B-9397-08002B2CF9AE}" pid="3" name="MSIP_Label_c57cc846-0bc0-43b9-8353-a5d3a5c07e06_Enabled">
    <vt:lpwstr>true</vt:lpwstr>
  </property>
  <property fmtid="{D5CDD505-2E9C-101B-9397-08002B2CF9AE}" pid="4" name="MSIP_Label_c57cc846-0bc0-43b9-8353-a5d3a5c07e06_SetDate">
    <vt:lpwstr>2025-06-23T15:08:08Z</vt:lpwstr>
  </property>
  <property fmtid="{D5CDD505-2E9C-101B-9397-08002B2CF9AE}" pid="5" name="MSIP_Label_c57cc846-0bc0-43b9-8353-a5d3a5c07e06_Method">
    <vt:lpwstr>Privileged</vt:lpwstr>
  </property>
  <property fmtid="{D5CDD505-2E9C-101B-9397-08002B2CF9AE}" pid="6" name="MSIP_Label_c57cc846-0bc0-43b9-8353-a5d3a5c07e06_Name">
    <vt:lpwstr>c57cc846-0bc0-43b9-8353-a5d3a5c07e06</vt:lpwstr>
  </property>
  <property fmtid="{D5CDD505-2E9C-101B-9397-08002B2CF9AE}" pid="7" name="MSIP_Label_c57cc846-0bc0-43b9-8353-a5d3a5c07e06_SiteId">
    <vt:lpwstr>a9b13882-99a6-4b28-9368-b64c69bf0256</vt:lpwstr>
  </property>
  <property fmtid="{D5CDD505-2E9C-101B-9397-08002B2CF9AE}" pid="8" name="MSIP_Label_c57cc846-0bc0-43b9-8353-a5d3a5c07e06_ActionId">
    <vt:lpwstr>b28c0716-2c36-4674-9821-818ee0e03267</vt:lpwstr>
  </property>
  <property fmtid="{D5CDD505-2E9C-101B-9397-08002B2CF9AE}" pid="9" name="MSIP_Label_c57cc846-0bc0-43b9-8353-a5d3a5c07e06_ContentBits">
    <vt:lpwstr>0</vt:lpwstr>
  </property>
  <property fmtid="{D5CDD505-2E9C-101B-9397-08002B2CF9AE}" pid="10" name="MSIP_Label_c57cc846-0bc0-43b9-8353-a5d3a5c07e06_Tag">
    <vt:lpwstr>10, 0, 1, 1</vt:lpwstr>
  </property>
  <property fmtid="{D5CDD505-2E9C-101B-9397-08002B2CF9AE}" pid="11" name="Søknadstype">
    <vt:lpwstr/>
  </property>
  <property fmtid="{D5CDD505-2E9C-101B-9397-08002B2CF9AE}" pid="12" name="År">
    <vt:lpwstr/>
  </property>
  <property fmtid="{D5CDD505-2E9C-101B-9397-08002B2CF9AE}" pid="13" name="_x00c5_r">
    <vt:lpwstr/>
  </property>
  <property fmtid="{D5CDD505-2E9C-101B-9397-08002B2CF9AE}" pid="14" name="S_x00f8_knadstype">
    <vt:lpwstr/>
  </property>
  <property fmtid="{D5CDD505-2E9C-101B-9397-08002B2CF9AE}" pid="15" name="MediaServiceImageTags">
    <vt:lpwstr/>
  </property>
</Properties>
</file>